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918" r:id="rId2"/>
    <p:sldId id="919" r:id="rId3"/>
    <p:sldId id="875" r:id="rId4"/>
    <p:sldId id="876" r:id="rId5"/>
    <p:sldId id="877" r:id="rId6"/>
    <p:sldId id="878" r:id="rId7"/>
    <p:sldId id="879" r:id="rId8"/>
    <p:sldId id="880" r:id="rId9"/>
    <p:sldId id="881" r:id="rId10"/>
    <p:sldId id="882" r:id="rId11"/>
    <p:sldId id="883" r:id="rId12"/>
    <p:sldId id="884"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8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Style léger 1 - Accentuation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0" autoAdjust="0"/>
    <p:restoredTop sz="89572" autoAdjust="0"/>
  </p:normalViewPr>
  <p:slideViewPr>
    <p:cSldViewPr>
      <p:cViewPr varScale="1">
        <p:scale>
          <a:sx n="67" d="100"/>
          <a:sy n="67" d="100"/>
        </p:scale>
        <p:origin x="1044" y="52"/>
      </p:cViewPr>
      <p:guideLst>
        <p:guide orient="horz" pos="2160"/>
        <p:guide pos="2880"/>
      </p:guideLst>
    </p:cSldViewPr>
  </p:slideViewPr>
  <p:outlineViewPr>
    <p:cViewPr>
      <p:scale>
        <a:sx n="33" d="100"/>
        <a:sy n="33" d="100"/>
      </p:scale>
      <p:origin x="0" y="1893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E02D9C-12AA-4879-8556-A6815C80F73C}" type="datetimeFigureOut">
              <a:rPr lang="fr-FR" smtClean="0"/>
              <a:t>31/01/2022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F5C6CE-78E0-48DC-90B3-8146C64B40CF}" type="slidenum">
              <a:rPr lang="fr-FR" smtClean="0"/>
              <a:t>‹N°›</a:t>
            </a:fld>
            <a:endParaRPr lang="fr-FR"/>
          </a:p>
        </p:txBody>
      </p:sp>
    </p:spTree>
    <p:extLst>
      <p:ext uri="{BB962C8B-B14F-4D97-AF65-F5344CB8AC3E}">
        <p14:creationId xmlns:p14="http://schemas.microsoft.com/office/powerpoint/2010/main" val="127238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fr.wikipedia.org/wiki/Nourriture" TargetMode="External"/><Relationship Id="rId7" Type="http://schemas.openxmlformats.org/officeDocument/2006/relationships/hyperlink" Target="https://fr.wikipedia.org/wiki/Sang"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fr.wikipedia.org/wiki/Glucose" TargetMode="External"/><Relationship Id="rId5" Type="http://schemas.openxmlformats.org/officeDocument/2006/relationships/hyperlink" Target="https://fr.wikipedia.org/wiki/Glyc%C3%A9mie" TargetMode="External"/><Relationship Id="rId4" Type="http://schemas.openxmlformats.org/officeDocument/2006/relationships/hyperlink" Target="https://fr.wikipedia.org/wiki/Glucide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fr.wikipedia.org/wiki/Grec_ancien" TargetMode="External"/><Relationship Id="rId7" Type="http://schemas.openxmlformats.org/officeDocument/2006/relationships/hyperlink" Target="https://fr.wikipedia.org/wiki/Diab%C3%A8te_(syndrome)"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fr.wikipedia.org/wiki/Oribase" TargetMode="External"/><Relationship Id="rId5" Type="http://schemas.openxmlformats.org/officeDocument/2006/relationships/hyperlink" Target="https://fr.wikipedia.org/wiki/Diab%C3%A8te_sucr%C3%A9#cite_note-4" TargetMode="External"/><Relationship Id="rId4" Type="http://schemas.openxmlformats.org/officeDocument/2006/relationships/hyperlink" Target="https://fr.wikipedia.org/wiki/Ar%C3%A9t%C3%A9e_de_Cappadoce"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Espace réservé de l'image des diapositives 1"/>
          <p:cNvSpPr>
            <a:spLocks noGrp="1" noRot="1" noChangeAspect="1" noTextEdit="1"/>
          </p:cNvSpPr>
          <p:nvPr>
            <p:ph type="sldImg"/>
          </p:nvPr>
        </p:nvSpPr>
        <p:spPr>
          <a:ln/>
        </p:spPr>
      </p:sp>
      <p:sp>
        <p:nvSpPr>
          <p:cNvPr id="124931" name="Espace réservé des commentaires 2"/>
          <p:cNvSpPr>
            <a:spLocks noGrp="1"/>
          </p:cNvSpPr>
          <p:nvPr>
            <p:ph type="body" idx="1"/>
          </p:nvPr>
        </p:nvSpPr>
        <p:spPr>
          <a:noFill/>
        </p:spPr>
        <p:txBody>
          <a:bodyPr/>
          <a:lstStyle/>
          <a:p>
            <a:r>
              <a:rPr lang="fr-FR" altLang="fr-FR" baseline="0" dirty="0"/>
              <a:t>La glycémie c’est le taux de glucose dans le sang</a:t>
            </a:r>
          </a:p>
          <a:p>
            <a:r>
              <a:rPr lang="fr-FR" altLang="fr-FR" baseline="0" dirty="0"/>
              <a:t>Vous allez étudier les différents points cités.</a:t>
            </a:r>
          </a:p>
          <a:p>
            <a:r>
              <a:rPr lang="fr-FR" altLang="fr-FR" baseline="0" dirty="0"/>
              <a:t>Le but est de comprendre la régulation de la glycémie : le rôle de l’insuline et du glucagon donc le rôle du pancréas et le rôle du foie.</a:t>
            </a:r>
            <a:endParaRPr lang="fr-FR" altLang="fr-FR" dirty="0"/>
          </a:p>
        </p:txBody>
      </p:sp>
      <p:sp>
        <p:nvSpPr>
          <p:cNvPr id="124932" name="Espace réservé du numéro de diapositive 3"/>
          <p:cNvSpPr>
            <a:spLocks noGrp="1"/>
          </p:cNvSpPr>
          <p:nvPr>
            <p:ph type="sldNum" sz="quarter" idx="5"/>
          </p:nvPr>
        </p:nvSpPr>
        <p:spPr>
          <a:noFill/>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58597124-8110-492A-A7F2-5E80CAAD32E1}" type="slidenum">
              <a:rPr lang="fr-FR" altLang="fr-FR" smtClean="0"/>
              <a:pPr>
                <a:spcBef>
                  <a:spcPct val="0"/>
                </a:spcBef>
              </a:pPr>
              <a:t>3</a:t>
            </a:fld>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En 2012, 3,5 millions de décès étaient imputable à l’hyperglycémie et 1,5 millions de décès dans le monde ont été directement due au diabète (8</a:t>
            </a:r>
            <a:r>
              <a:rPr lang="fr-FR" baseline="30000" dirty="0"/>
              <a:t>ème</a:t>
            </a:r>
            <a:r>
              <a:rPr lang="fr-FR" baseline="0" dirty="0"/>
              <a:t> cause de décès chez les 2 sexe).</a:t>
            </a:r>
          </a:p>
          <a:p>
            <a:r>
              <a:rPr lang="fr-FR" baseline="0" dirty="0"/>
              <a:t>On remarque donc que Rien qu’une hyperglycémie (</a:t>
            </a:r>
            <a:r>
              <a:rPr lang="fr-FR" baseline="0" dirty="0" err="1"/>
              <a:t>meme</a:t>
            </a:r>
            <a:r>
              <a:rPr lang="fr-FR" baseline="0" dirty="0"/>
              <a:t> inférieure au seuil de diabète) est une source importante de mortalité et </a:t>
            </a:r>
            <a:r>
              <a:rPr lang="fr-FR" baseline="0" dirty="0" err="1"/>
              <a:t>morbilité</a:t>
            </a:r>
            <a:r>
              <a:rPr lang="fr-FR" baseline="0" dirty="0"/>
              <a:t> : complication </a:t>
            </a:r>
            <a:r>
              <a:rPr lang="fr-FR" baseline="0" dirty="0" err="1"/>
              <a:t>microvasculaires</a:t>
            </a:r>
            <a:r>
              <a:rPr lang="fr-FR" baseline="0" dirty="0"/>
              <a:t> (rétinopathie </a:t>
            </a:r>
            <a:r>
              <a:rPr lang="fr-FR" baseline="0" dirty="0" err="1"/>
              <a:t>diabètiques</a:t>
            </a:r>
            <a:r>
              <a:rPr lang="fr-FR" baseline="0" dirty="0"/>
              <a:t>), affections </a:t>
            </a:r>
            <a:r>
              <a:rPr lang="fr-FR" baseline="0" dirty="0" err="1"/>
              <a:t>macrovasculaire</a:t>
            </a:r>
            <a:r>
              <a:rPr lang="fr-FR" baseline="0" dirty="0"/>
              <a:t> (infarctus </a:t>
            </a:r>
            <a:r>
              <a:rPr lang="fr-FR" baseline="0" dirty="0" err="1"/>
              <a:t>dy</a:t>
            </a:r>
            <a:r>
              <a:rPr lang="fr-FR" baseline="0" dirty="0"/>
              <a:t> myocarde, AVC..)</a:t>
            </a:r>
          </a:p>
          <a:p>
            <a:r>
              <a:rPr lang="fr-FR" baseline="0" dirty="0"/>
              <a:t>La prévalence du diabète a doublé depuis 1980; il y a donc 2 fois plus de malades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L’hyperglycémie et le diabète fait</a:t>
            </a:r>
            <a:r>
              <a:rPr lang="fr-FR" baseline="0" dirty="0"/>
              <a:t> peser une lourde charge économique sur le système de santé mondial et sur l’économie mondiale (dépense médicale, mortalité prématuré).</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Pourquoi autant de problématique lié au diabète et à l’hyperglycémie? Surpoids et obésité</a:t>
            </a:r>
          </a:p>
          <a:p>
            <a:endParaRPr lang="fr-FR" dirty="0"/>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12</a:t>
            </a:fld>
            <a:endParaRPr lang="fr-FR"/>
          </a:p>
        </p:txBody>
      </p:sp>
    </p:spTree>
    <p:extLst>
      <p:ext uri="{BB962C8B-B14F-4D97-AF65-F5344CB8AC3E}">
        <p14:creationId xmlns:p14="http://schemas.microsoft.com/office/powerpoint/2010/main" val="310028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Qu’est ce que la glycémie?</a:t>
            </a:r>
            <a:r>
              <a:rPr lang="fr-FR" baseline="0" dirty="0"/>
              <a:t> </a:t>
            </a:r>
            <a:r>
              <a:rPr lang="fr-FR" sz="1200" kern="1200" dirty="0">
                <a:solidFill>
                  <a:schemeClr val="tx1"/>
                </a:solidFill>
                <a:effectLst/>
                <a:latin typeface="+mn-lt"/>
                <a:ea typeface="+mn-ea"/>
                <a:cs typeface="+mn-cs"/>
              </a:rPr>
              <a:t>Pour un individu sain, cette concentration de glucose oscille autour d’une valeur moyenne de 1g.l-1 </a:t>
            </a:r>
          </a:p>
          <a:p>
            <a:r>
              <a:rPr lang="fr-FR" sz="1200" kern="1200" dirty="0">
                <a:solidFill>
                  <a:schemeClr val="tx1"/>
                </a:solidFill>
                <a:effectLst/>
                <a:latin typeface="+mn-lt"/>
                <a:ea typeface="+mn-ea"/>
                <a:cs typeface="+mn-cs"/>
              </a:rPr>
              <a:t>sans dépasser la </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valeur limite inférieure de 0,8 g.l-1</a:t>
            </a:r>
          </a:p>
          <a:p>
            <a:r>
              <a:rPr lang="fr-FR" sz="1200" kern="1200" dirty="0">
                <a:solidFill>
                  <a:schemeClr val="tx1"/>
                </a:solidFill>
                <a:effectLst/>
                <a:latin typeface="+mn-lt"/>
                <a:ea typeface="+mn-ea"/>
                <a:cs typeface="+mn-cs"/>
              </a:rPr>
              <a:t>( situation avant un repas ) et supérieure de 1,2 g.l-1</a:t>
            </a:r>
          </a:p>
          <a:p>
            <a:r>
              <a:rPr lang="fr-FR" sz="1200" kern="1200" dirty="0">
                <a:solidFill>
                  <a:schemeClr val="tx1"/>
                </a:solidFill>
                <a:effectLst/>
                <a:latin typeface="+mn-lt"/>
                <a:ea typeface="+mn-ea"/>
                <a:cs typeface="+mn-cs"/>
              </a:rPr>
              <a:t>( situation après un repas ). Cette</a:t>
            </a:r>
            <a:r>
              <a:rPr lang="fr-FR" sz="1200" kern="1200" baseline="0" dirty="0">
                <a:solidFill>
                  <a:schemeClr val="tx1"/>
                </a:solidFill>
                <a:effectLst/>
                <a:latin typeface="+mn-lt"/>
                <a:ea typeface="+mn-ea"/>
                <a:cs typeface="+mn-cs"/>
              </a:rPr>
              <a:t> glycémie est hautement contrôlée comme vous le verrez en TP. Dès lors que les bornes sont dépassées, cela veut dire que les personnes souffrent d’une pathologie.</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4</a:t>
            </a:fld>
            <a:endParaRPr lang="fr-FR" dirty="0"/>
          </a:p>
        </p:txBody>
      </p:sp>
    </p:spTree>
    <p:extLst>
      <p:ext uri="{BB962C8B-B14F-4D97-AF65-F5344CB8AC3E}">
        <p14:creationId xmlns:p14="http://schemas.microsoft.com/office/powerpoint/2010/main" val="403229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Si la glycémie varie au-delà de ces bornes, le sujet est malade et présente des symptômes caractéristiques. </a:t>
            </a:r>
          </a:p>
          <a:p>
            <a:r>
              <a:rPr lang="fr-FR" sz="1200" kern="1200" dirty="0">
                <a:solidFill>
                  <a:schemeClr val="tx1"/>
                </a:solidFill>
                <a:effectLst/>
                <a:latin typeface="+mn-lt"/>
                <a:ea typeface="+mn-ea"/>
                <a:cs typeface="+mn-cs"/>
              </a:rPr>
              <a:t>En dessous de 0,7 gramme de glucose par litre de sang, le sujet est atteint d’hypoglycémie. L’hypoglycémie </a:t>
            </a:r>
          </a:p>
          <a:p>
            <a:r>
              <a:rPr lang="fr-FR" sz="1200" kern="1200" dirty="0">
                <a:solidFill>
                  <a:schemeClr val="tx1"/>
                </a:solidFill>
                <a:effectLst/>
                <a:latin typeface="+mn-lt"/>
                <a:ea typeface="+mn-ea"/>
                <a:cs typeface="+mn-cs"/>
              </a:rPr>
              <a:t>s’accompagne de pâleur, de sueurs, de </a:t>
            </a:r>
            <a:r>
              <a:rPr lang="fr-FR" sz="1200" kern="1200" dirty="0" err="1">
                <a:solidFill>
                  <a:schemeClr val="tx1"/>
                </a:solidFill>
                <a:effectLst/>
                <a:latin typeface="+mn-lt"/>
                <a:ea typeface="+mn-ea"/>
                <a:cs typeface="+mn-cs"/>
              </a:rPr>
              <a:t>tremblements,de</a:t>
            </a:r>
            <a:r>
              <a:rPr lang="fr-FR" sz="1200" kern="1200" dirty="0">
                <a:solidFill>
                  <a:schemeClr val="tx1"/>
                </a:solidFill>
                <a:effectLst/>
                <a:latin typeface="+mn-lt"/>
                <a:ea typeface="+mn-ea"/>
                <a:cs typeface="+mn-cs"/>
              </a:rPr>
              <a:t> convulsions, de confusions mentales, coma ... Ses</a:t>
            </a:r>
          </a:p>
          <a:p>
            <a:r>
              <a:rPr lang="fr-FR" sz="1200" kern="1200" dirty="0">
                <a:solidFill>
                  <a:schemeClr val="tx1"/>
                </a:solidFill>
                <a:effectLst/>
                <a:latin typeface="+mn-lt"/>
                <a:ea typeface="+mn-ea"/>
                <a:cs typeface="+mn-cs"/>
              </a:rPr>
              <a:t>troubles sont la manifestation de souffrance des neurones ( cellules nerveuses ) privés d’énergie par déficience d’apport de glucose sanguin. </a:t>
            </a:r>
          </a:p>
          <a:p>
            <a:r>
              <a:rPr lang="fr-FR" sz="1200" kern="1200" dirty="0">
                <a:solidFill>
                  <a:schemeClr val="tx1"/>
                </a:solidFill>
                <a:effectLst/>
                <a:latin typeface="+mn-lt"/>
                <a:ea typeface="+mn-ea"/>
                <a:cs typeface="+mn-cs"/>
              </a:rPr>
              <a:t>Entre 1 et 1,26g/L</a:t>
            </a:r>
            <a:r>
              <a:rPr lang="fr-FR" sz="1200" kern="1200" baseline="0" dirty="0">
                <a:solidFill>
                  <a:schemeClr val="tx1"/>
                </a:solidFill>
                <a:effectLst/>
                <a:latin typeface="+mn-lt"/>
                <a:ea typeface="+mn-ea"/>
                <a:cs typeface="+mn-cs"/>
              </a:rPr>
              <a:t> = hyperglycémie. A</a:t>
            </a:r>
            <a:r>
              <a:rPr lang="fr-FR" sz="1200" kern="1200" dirty="0">
                <a:solidFill>
                  <a:schemeClr val="tx1"/>
                </a:solidFill>
                <a:effectLst/>
                <a:latin typeface="+mn-lt"/>
                <a:ea typeface="+mn-ea"/>
                <a:cs typeface="+mn-cs"/>
              </a:rPr>
              <a:t>u-delà de 1,26 g.l-1, le sujet est atteint de diabète. L’hyperglycémie provoque des lésions des </a:t>
            </a:r>
          </a:p>
          <a:p>
            <a:r>
              <a:rPr lang="fr-FR" sz="1200" kern="1200" dirty="0">
                <a:solidFill>
                  <a:schemeClr val="tx1"/>
                </a:solidFill>
                <a:effectLst/>
                <a:latin typeface="+mn-lt"/>
                <a:ea typeface="+mn-ea"/>
                <a:cs typeface="+mn-cs"/>
              </a:rPr>
              <a:t>capillaires qui entraînent des anomalies d’irrigation des organes, en particulier du cerveau, des reins et de la rétine. </a:t>
            </a:r>
          </a:p>
          <a:p>
            <a:r>
              <a:rPr lang="fr-FR" sz="1200" kern="1200" dirty="0">
                <a:solidFill>
                  <a:schemeClr val="tx1"/>
                </a:solidFill>
                <a:effectLst/>
                <a:latin typeface="+mn-lt"/>
                <a:ea typeface="+mn-ea"/>
                <a:cs typeface="+mn-cs"/>
              </a:rPr>
              <a:t>Par conséquent l’organisme doit maintenir la glycémie constante à environ 1g.l-1pour éviter de manifester ces phénotypes cliniques pathologiques. </a:t>
            </a:r>
            <a:r>
              <a:rPr lang="fr-FR" sz="1200" kern="1200" dirty="0" err="1">
                <a:solidFill>
                  <a:schemeClr val="tx1"/>
                </a:solidFill>
                <a:effectLst/>
                <a:latin typeface="+mn-lt"/>
                <a:ea typeface="+mn-ea"/>
                <a:cs typeface="+mn-cs"/>
              </a:rPr>
              <a:t>Cependantle</a:t>
            </a:r>
            <a:r>
              <a:rPr lang="fr-FR" sz="1200" kern="1200" dirty="0">
                <a:solidFill>
                  <a:schemeClr val="tx1"/>
                </a:solidFill>
                <a:effectLst/>
                <a:latin typeface="+mn-lt"/>
                <a:ea typeface="+mn-ea"/>
                <a:cs typeface="+mn-cs"/>
              </a:rPr>
              <a:t> glucose essentiel à l’organisme est apporté ponctuellement au moment des repas, via le tube digestif. </a:t>
            </a:r>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5</a:t>
            </a:fld>
            <a:endParaRPr lang="fr-FR"/>
          </a:p>
        </p:txBody>
      </p:sp>
    </p:spTree>
    <p:extLst>
      <p:ext uri="{BB962C8B-B14F-4D97-AF65-F5344CB8AC3E}">
        <p14:creationId xmlns:p14="http://schemas.microsoft.com/office/powerpoint/2010/main" val="83978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t>
            </a:r>
            <a:r>
              <a:rPr lang="fr-FR" b="1" dirty="0"/>
              <a:t>indice glycémique</a:t>
            </a:r>
            <a:r>
              <a:rPr lang="fr-FR" dirty="0"/>
              <a:t> est un critère de classement des </a:t>
            </a:r>
            <a:r>
              <a:rPr lang="fr-FR" dirty="0">
                <a:hlinkClick r:id="rId3" tooltip="Nourriture"/>
              </a:rPr>
              <a:t>aliments</a:t>
            </a:r>
            <a:r>
              <a:rPr lang="fr-FR" dirty="0"/>
              <a:t> contenant des </a:t>
            </a:r>
            <a:r>
              <a:rPr lang="fr-FR" dirty="0">
                <a:hlinkClick r:id="rId4" tooltip="Glucides"/>
              </a:rPr>
              <a:t>glucides</a:t>
            </a:r>
            <a:r>
              <a:rPr lang="fr-FR" dirty="0"/>
              <a:t>, basé sur leurs effets sur la </a:t>
            </a:r>
            <a:r>
              <a:rPr lang="fr-FR" dirty="0">
                <a:hlinkClick r:id="rId5" tooltip="Glycémie"/>
              </a:rPr>
              <a:t>glycémie</a:t>
            </a:r>
            <a:r>
              <a:rPr lang="fr-FR" dirty="0"/>
              <a:t> (taux de </a:t>
            </a:r>
            <a:r>
              <a:rPr lang="fr-FR" dirty="0">
                <a:hlinkClick r:id="rId6" tooltip="Glucose"/>
              </a:rPr>
              <a:t>glucose</a:t>
            </a:r>
            <a:r>
              <a:rPr lang="fr-FR" dirty="0"/>
              <a:t> dans le </a:t>
            </a:r>
            <a:r>
              <a:rPr lang="fr-FR" dirty="0">
                <a:hlinkClick r:id="rId7" tooltip="Sang"/>
              </a:rPr>
              <a:t>sang</a:t>
            </a:r>
            <a:r>
              <a:rPr lang="fr-FR" dirty="0"/>
              <a:t>) durant les deux heures suivant leur ingestion. </a:t>
            </a:r>
          </a:p>
          <a:p>
            <a:r>
              <a:rPr lang="fr-FR" dirty="0"/>
              <a:t>L’index glycémique permet de comparer des portions d'aliments qui renferment le même poids de glucide en fonction de leur capacité à élever le taux de sucre dans le sang (glycémie). Il indique à quelle vitesse le glucose d'un aliment se retrouve dans le sang.</a:t>
            </a:r>
          </a:p>
          <a:p>
            <a:r>
              <a:rPr lang="fr-FR" dirty="0"/>
              <a:t>Les aliments que vous consommez</a:t>
            </a:r>
            <a:r>
              <a:rPr lang="fr-FR" baseline="0" dirty="0"/>
              <a:t> vont pouvoir moduler la glycémie. Et suivant l’aliment vous allez avoir des conséquences différentes sur votre glycémie.</a:t>
            </a:r>
          </a:p>
          <a:p>
            <a:r>
              <a:rPr lang="fr-FR" baseline="0" dirty="0"/>
              <a:t>Certains aliments que l’on appelle aliment à indice glycémique ou index (IG) élevé vont entrainer une augmentation rapide de la glycémie puis une diminution rapide de cette </a:t>
            </a:r>
            <a:r>
              <a:rPr lang="fr-FR" baseline="0" dirty="0" err="1"/>
              <a:t>meme</a:t>
            </a:r>
            <a:r>
              <a:rPr lang="fr-FR" baseline="0" dirty="0"/>
              <a:t> glycémie.</a:t>
            </a:r>
            <a:endParaRPr lang="fr-FR" dirty="0"/>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6</a:t>
            </a:fld>
            <a:endParaRPr lang="fr-FR"/>
          </a:p>
        </p:txBody>
      </p:sp>
    </p:spTree>
    <p:extLst>
      <p:ext uri="{BB962C8B-B14F-4D97-AF65-F5344CB8AC3E}">
        <p14:creationId xmlns:p14="http://schemas.microsoft.com/office/powerpoint/2010/main" val="2339259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aliments à forts index glycémique</a:t>
            </a:r>
            <a:r>
              <a:rPr lang="fr-FR" baseline="0" dirty="0"/>
              <a:t> qui entraine une augmentation rapide du taux de sucre dans le sang: soda, confitures, viennoiserie…</a:t>
            </a:r>
          </a:p>
          <a:p>
            <a:r>
              <a:rPr lang="fr-FR" baseline="0" dirty="0"/>
              <a:t>A bas indice glycémique : les fruits, légumineuses, chocolat noir, pate et nouille</a:t>
            </a:r>
          </a:p>
          <a:p>
            <a:r>
              <a:rPr lang="fr-FR" dirty="0"/>
              <a:t>Le </a:t>
            </a:r>
            <a:r>
              <a:rPr lang="fr-FR" b="1" dirty="0"/>
              <a:t>blé dur</a:t>
            </a:r>
            <a:r>
              <a:rPr lang="fr-FR" dirty="0"/>
              <a:t> (</a:t>
            </a:r>
            <a:r>
              <a:rPr lang="fr-FR" dirty="0" err="1"/>
              <a:t>Triticum</a:t>
            </a:r>
            <a:r>
              <a:rPr lang="fr-FR" dirty="0"/>
              <a:t> </a:t>
            </a:r>
            <a:r>
              <a:rPr lang="fr-FR" dirty="0" err="1"/>
              <a:t>turgidum</a:t>
            </a:r>
            <a:r>
              <a:rPr lang="fr-FR" dirty="0"/>
              <a:t> L. </a:t>
            </a:r>
            <a:r>
              <a:rPr lang="fr-FR" dirty="0" err="1"/>
              <a:t>subsp</a:t>
            </a:r>
            <a:r>
              <a:rPr lang="fr-FR" dirty="0"/>
              <a:t>. </a:t>
            </a:r>
            <a:r>
              <a:rPr lang="fr-FR" dirty="0" err="1"/>
              <a:t>durum</a:t>
            </a:r>
            <a:r>
              <a:rPr lang="fr-FR" dirty="0"/>
              <a:t> (</a:t>
            </a:r>
            <a:r>
              <a:rPr lang="fr-FR" dirty="0" err="1"/>
              <a:t>Desf</a:t>
            </a:r>
            <a:r>
              <a:rPr lang="fr-FR" dirty="0"/>
              <a:t>.) ... est une céréale, variété de </a:t>
            </a:r>
            <a:r>
              <a:rPr lang="fr-FR" b="1" dirty="0"/>
              <a:t>blé</a:t>
            </a:r>
            <a:r>
              <a:rPr lang="fr-FR" dirty="0"/>
              <a:t> cultivée depuis la Préhistoire, connue pour son grain </a:t>
            </a:r>
            <a:r>
              <a:rPr lang="fr-FR" b="1" dirty="0"/>
              <a:t>dur</a:t>
            </a:r>
            <a:r>
              <a:rPr lang="fr-FR" dirty="0"/>
              <a:t> et vitreux. Il est riche en protéines et en gluten.</a:t>
            </a:r>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7</a:t>
            </a:fld>
            <a:endParaRPr lang="fr-FR"/>
          </a:p>
        </p:txBody>
      </p:sp>
    </p:spTree>
    <p:extLst>
      <p:ext uri="{BB962C8B-B14F-4D97-AF65-F5344CB8AC3E}">
        <p14:creationId xmlns:p14="http://schemas.microsoft.com/office/powerpoint/2010/main" val="2339259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Ces aliments ont une conséquences</a:t>
            </a:r>
            <a:r>
              <a:rPr lang="fr-FR" baseline="0" dirty="0"/>
              <a:t> sur votre satiété</a:t>
            </a:r>
            <a:endParaRPr lang="fr-FR" dirty="0"/>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8</a:t>
            </a:fld>
            <a:endParaRPr lang="fr-FR"/>
          </a:p>
        </p:txBody>
      </p:sp>
    </p:spTree>
    <p:extLst>
      <p:ext uri="{BB962C8B-B14F-4D97-AF65-F5344CB8AC3E}">
        <p14:creationId xmlns:p14="http://schemas.microsoft.com/office/powerpoint/2010/main" val="2339259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Diabète : Le mot </a:t>
            </a:r>
            <a:r>
              <a:rPr lang="fr-FR" b="1" dirty="0"/>
              <a:t>diabète</a:t>
            </a:r>
            <a:r>
              <a:rPr lang="fr-FR" dirty="0"/>
              <a:t> vient du </a:t>
            </a:r>
            <a:r>
              <a:rPr lang="fr-FR" dirty="0">
                <a:hlinkClick r:id="rId3" tooltip="Grec ancien"/>
              </a:rPr>
              <a:t>grec ancien</a:t>
            </a:r>
            <a:r>
              <a:rPr lang="fr-FR" dirty="0"/>
              <a:t> </a:t>
            </a:r>
            <a:r>
              <a:rPr lang="fr-FR" dirty="0" err="1"/>
              <a:t>δι</a:t>
            </a:r>
            <a:r>
              <a:rPr lang="fr-FR" dirty="0"/>
              <a:t>αβήτης, </a:t>
            </a:r>
            <a:r>
              <a:rPr lang="fr-FR" i="1" dirty="0"/>
              <a:t>diabète</a:t>
            </a:r>
            <a:r>
              <a:rPr lang="fr-FR" dirty="0"/>
              <a:t>, lui-même tiré du verbe grec διαβαίνω, </a:t>
            </a:r>
            <a:r>
              <a:rPr lang="fr-FR" i="1" dirty="0"/>
              <a:t>passer au travers</a:t>
            </a:r>
            <a:r>
              <a:rPr lang="fr-FR" dirty="0"/>
              <a:t>. Les médecins grecs anciens, tels </a:t>
            </a:r>
            <a:r>
              <a:rPr lang="fr-FR" dirty="0" err="1">
                <a:hlinkClick r:id="rId4" tooltip="Arétée de Cappadoce"/>
              </a:rPr>
              <a:t>Arétée</a:t>
            </a:r>
            <a:r>
              <a:rPr lang="fr-FR" dirty="0">
                <a:hlinkClick r:id="rId4" tooltip="Arétée de Cappadoce"/>
              </a:rPr>
              <a:t> de Cappadoce</a:t>
            </a:r>
            <a:r>
              <a:rPr lang="fr-FR" baseline="30000" dirty="0">
                <a:hlinkClick r:id="rId5"/>
              </a:rPr>
              <a:t>4</a:t>
            </a:r>
            <a:r>
              <a:rPr lang="fr-FR" dirty="0"/>
              <a:t> et </a:t>
            </a:r>
            <a:r>
              <a:rPr lang="fr-FR" dirty="0">
                <a:hlinkClick r:id="rId6" tooltip="Oribase"/>
              </a:rPr>
              <a:t>Oribase</a:t>
            </a:r>
            <a:r>
              <a:rPr lang="fr-FR" dirty="0"/>
              <a:t>, avaient observé ce </a:t>
            </a:r>
            <a:r>
              <a:rPr lang="fr-FR" dirty="0">
                <a:hlinkClick r:id="rId7" tooltip="Diabète (syndrome)"/>
              </a:rPr>
              <a:t>syndrome diabétique</a:t>
            </a:r>
            <a:r>
              <a:rPr lang="fr-FR" dirty="0"/>
              <a:t> : les malades semblaient uriner aussitôt ce qu'ils venaient de boire, comme s'ils étaient « traversés par l'eau » sans pouvoir la retenir. Puis ils maigrissaient, malgré une nourriture abondante, et mouraient en quelques semaines ou mois.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pPr marL="0" marR="0" indent="0" algn="l" defTabSz="914400" rtl="0" eaLnBrk="1" fontAlgn="auto" latinLnBrk="0" hangingPunct="1">
              <a:lnSpc>
                <a:spcPct val="100000"/>
              </a:lnSpc>
              <a:spcBef>
                <a:spcPts val="0"/>
              </a:spcBef>
              <a:spcAft>
                <a:spcPts val="0"/>
              </a:spcAft>
              <a:buClrTx/>
              <a:buSzTx/>
              <a:buFontTx/>
              <a:buNone/>
              <a:tabLst/>
              <a:defRPr/>
            </a:pPr>
            <a:r>
              <a:rPr lang="fr-FR" dirty="0" err="1"/>
              <a:t>Diabete</a:t>
            </a:r>
            <a:r>
              <a:rPr lang="fr-FR" baseline="0" dirty="0"/>
              <a:t> type 1: </a:t>
            </a:r>
            <a:r>
              <a:rPr lang="fr-FR" dirty="0">
                <a:latin typeface="Arial" panose="020B0604020202020204" pitchFamily="34" charset="0"/>
                <a:cs typeface="Arial" panose="020B0604020202020204" pitchFamily="34" charset="0"/>
              </a:rPr>
              <a:t>Il se caractérise par une hyperglycémie due à une déficience absolue de la production d’insuline par le pancréas.</a:t>
            </a:r>
          </a:p>
          <a:p>
            <a:r>
              <a:rPr lang="fr-FR" sz="1200" kern="1200" dirty="0" err="1">
                <a:solidFill>
                  <a:schemeClr val="tx1"/>
                </a:solidFill>
                <a:effectLst/>
                <a:latin typeface="+mn-lt"/>
                <a:ea typeface="+mn-ea"/>
                <a:cs typeface="+mn-cs"/>
              </a:rPr>
              <a:t>ype</a:t>
            </a:r>
            <a:r>
              <a:rPr lang="fr-FR" sz="1200" kern="1200" dirty="0">
                <a:solidFill>
                  <a:schemeClr val="tx1"/>
                </a:solidFill>
                <a:effectLst/>
                <a:latin typeface="+mn-lt"/>
                <a:ea typeface="+mn-ea"/>
                <a:cs typeface="+mn-cs"/>
              </a:rPr>
              <a:t> 1.</a:t>
            </a:r>
          </a:p>
          <a:p>
            <a:r>
              <a:rPr lang="fr-FR" b="1" dirty="0"/>
              <a:t>Symptômes</a:t>
            </a:r>
          </a:p>
          <a:p>
            <a:r>
              <a:rPr lang="fr-FR" dirty="0"/>
              <a:t>Excrétion excessive d’urine (polyurie), sensation de soif (polydipsie), de faim et perte de poids inexpliquée.</a:t>
            </a:r>
          </a:p>
          <a:p>
            <a:r>
              <a:rPr lang="fr-FR" dirty="0"/>
              <a:t>Engourdissement des extrémités, douleurs dans les pieds (sensations de gêne), asthénie et vision floue.</a:t>
            </a:r>
          </a:p>
          <a:p>
            <a:r>
              <a:rPr lang="fr-FR" dirty="0"/>
              <a:t>Infections récurrentes ou graves.</a:t>
            </a:r>
          </a:p>
          <a:p>
            <a:r>
              <a:rPr lang="fr-FR" dirty="0"/>
              <a:t>Perte de conscience, nausées/vomissements sévères (acidocétose) ou coma. L’acidocétose est plus fréquente en cas de DT1 que de DT2.</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Les causes </a:t>
            </a:r>
            <a:r>
              <a:rPr lang="fr-FR" sz="1200" kern="1200" dirty="0">
                <a:solidFill>
                  <a:schemeClr val="tx1"/>
                </a:solidFill>
                <a:effectLst/>
                <a:latin typeface="+mn-lt"/>
                <a:ea typeface="+mn-ea"/>
                <a:cs typeface="+mn-cs"/>
              </a:rPr>
              <a:t>exactes du diabète de type 1 sont inconnues. Il est </a:t>
            </a:r>
          </a:p>
          <a:p>
            <a:r>
              <a:rPr lang="fr-FR" sz="1200" kern="1200" dirty="0">
                <a:solidFill>
                  <a:schemeClr val="tx1"/>
                </a:solidFill>
                <a:effectLst/>
                <a:latin typeface="+mn-lt"/>
                <a:ea typeface="+mn-ea"/>
                <a:cs typeface="+mn-cs"/>
              </a:rPr>
              <a:t>généralement convenu que le diabète de type 1 résulte d’une interaction </a:t>
            </a:r>
          </a:p>
          <a:p>
            <a:r>
              <a:rPr lang="fr-FR" sz="1200" kern="1200" dirty="0">
                <a:solidFill>
                  <a:schemeClr val="tx1"/>
                </a:solidFill>
                <a:effectLst/>
                <a:latin typeface="+mn-lt"/>
                <a:ea typeface="+mn-ea"/>
                <a:cs typeface="+mn-cs"/>
              </a:rPr>
              <a:t>complexe entre des facteurs génétiques et environnementaux, bien qu’aucun facteur de risque environnemental particulier n’ait été reconnu responsable d’un grand nombre de cas. Les enfants et les adolescents constituent la majorité des cas de diabète de type 1</a:t>
            </a:r>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9</a:t>
            </a:fld>
            <a:endParaRPr lang="fr-FR"/>
          </a:p>
        </p:txBody>
      </p:sp>
    </p:spTree>
    <p:extLst>
      <p:ext uri="{BB962C8B-B14F-4D97-AF65-F5344CB8AC3E}">
        <p14:creationId xmlns:p14="http://schemas.microsoft.com/office/powerpoint/2010/main" val="2339259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Diabète</a:t>
            </a:r>
            <a:r>
              <a:rPr lang="fr-FR" baseline="0" dirty="0"/>
              <a:t> type 2: </a:t>
            </a:r>
            <a:r>
              <a:rPr lang="fr-FR" dirty="0"/>
              <a:t>hyperglycémie due à un défaut de sécrétion de l’insuline accompagné en général d’une résistance à l’insuline.</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La </a:t>
            </a:r>
            <a:r>
              <a:rPr lang="fr-FR" b="1" dirty="0"/>
              <a:t>résistance à l'insuline</a:t>
            </a:r>
            <a:r>
              <a:rPr lang="fr-FR" dirty="0"/>
              <a:t>, ou </a:t>
            </a:r>
            <a:r>
              <a:rPr lang="fr-FR" b="1" dirty="0" err="1"/>
              <a:t>insulino</a:t>
            </a:r>
            <a:r>
              <a:rPr lang="fr-FR" dirty="0"/>
              <a:t>-</a:t>
            </a:r>
            <a:r>
              <a:rPr lang="fr-FR" b="1" dirty="0"/>
              <a:t>résistance</a:t>
            </a:r>
            <a:r>
              <a:rPr lang="fr-FR" dirty="0"/>
              <a:t>, décrit une situation où les cellules deviennent moins sensibles à cette hormone. Lorsque les cellules hépatiques, musculaires et adipeuses deviennent résistantes à l'</a:t>
            </a:r>
            <a:r>
              <a:rPr lang="fr-FR" b="1" dirty="0"/>
              <a:t>insuline</a:t>
            </a:r>
            <a:r>
              <a:rPr lang="fr-FR" dirty="0"/>
              <a:t>, il y a moins de glucose qui entre dans ces cellules et celui-ci reste dans le sang.</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On prescrit aux patients un régime et une activité physique, avec éventuellement l’addition d’une ou de plusieurs classes de médicaments par voie orale, les médicaments plus l’insuline ou l’insuline seule.</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p>
          <a:p>
            <a:r>
              <a:rPr lang="fr-FR" sz="1200" kern="1200" dirty="0">
                <a:solidFill>
                  <a:schemeClr val="tx1"/>
                </a:solidFill>
                <a:effectLst/>
                <a:latin typeface="+mn-lt"/>
                <a:ea typeface="+mn-ea"/>
                <a:cs typeface="+mn-cs"/>
              </a:rPr>
              <a:t>Le risque de diabète de type 2 est déterminé par l’interaction de facteurs génétiques et de facteurs métaboliques. </a:t>
            </a:r>
            <a:r>
              <a:rPr lang="fr-FR" dirty="0"/>
              <a:t>L’appartenance </a:t>
            </a:r>
            <a:r>
              <a:rPr lang="fr-FR" sz="1200" kern="1200" dirty="0">
                <a:solidFill>
                  <a:schemeClr val="tx1"/>
                </a:solidFill>
                <a:effectLst/>
                <a:latin typeface="+mn-lt"/>
                <a:ea typeface="+mn-ea"/>
                <a:cs typeface="+mn-cs"/>
              </a:rPr>
              <a:t>ethnique, les antécédents familiaux, </a:t>
            </a:r>
          </a:p>
          <a:p>
            <a:r>
              <a:rPr lang="fr-FR" sz="1200" kern="1200" dirty="0">
                <a:solidFill>
                  <a:schemeClr val="tx1"/>
                </a:solidFill>
                <a:effectLst/>
                <a:latin typeface="+mn-lt"/>
                <a:ea typeface="+mn-ea"/>
                <a:cs typeface="+mn-cs"/>
              </a:rPr>
              <a:t>et un diabète gestationnel antérieur, associés à un âge avancé, au surpoids et à l’obésité, une mauvaise alimentation, la sédentarité et le tabagisme, augmentent le risque.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Un excès de masse grasse, mesure synthétique de plusieurs aspects de </a:t>
            </a:r>
          </a:p>
          <a:p>
            <a:r>
              <a:rPr lang="fr-FR" sz="1200" kern="1200" dirty="0">
                <a:solidFill>
                  <a:schemeClr val="tx1"/>
                </a:solidFill>
                <a:effectLst/>
                <a:latin typeface="+mn-lt"/>
                <a:ea typeface="+mn-ea"/>
                <a:cs typeface="+mn-cs"/>
              </a:rPr>
              <a:t>l’alimentation et de l’activité physique, est le plus grand facteur de risque de diabète de type 2, comme la base factuelle la plus claire et le principal risque relatif. Le surpoids et l’obésité, avec la sédentarité, sont considérés</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comme responsables de la plus grande part de la charge de morbidité liée au diabète dans le monde </a:t>
            </a:r>
          </a:p>
          <a:p>
            <a:r>
              <a:rPr lang="fr-FR" sz="1200" kern="1200" dirty="0">
                <a:solidFill>
                  <a:schemeClr val="tx1"/>
                </a:solidFill>
                <a:effectLst/>
                <a:latin typeface="+mn-lt"/>
                <a:ea typeface="+mn-ea"/>
                <a:cs typeface="+mn-cs"/>
              </a:rPr>
              <a:t>(4). Un tour de taille et un indice de masse corporelle supérieurs sont associés à un risque accru de diabète de type 2, la relation variant toutefois selon les populations </a:t>
            </a:r>
          </a:p>
          <a:p>
            <a:r>
              <a:rPr lang="fr-FR" sz="1200" kern="1200" dirty="0">
                <a:solidFill>
                  <a:schemeClr val="tx1"/>
                </a:solidFill>
                <a:effectLst/>
                <a:latin typeface="+mn-lt"/>
                <a:ea typeface="+mn-ea"/>
                <a:cs typeface="+mn-cs"/>
              </a:rPr>
              <a:t>(5). Le diabète se déclare par exemple à un plus faible niveau d’indice de masse corporelle chez les populations d’Asie du Sud-Est que chez les populations d’origine européenne </a:t>
            </a:r>
          </a:p>
          <a:p>
            <a:r>
              <a:rPr lang="fr-FR" sz="1200" kern="1200" dirty="0">
                <a:solidFill>
                  <a:schemeClr val="tx1"/>
                </a:solidFill>
                <a:effectLst/>
                <a:latin typeface="+mn-lt"/>
                <a:ea typeface="+mn-ea"/>
                <a:cs typeface="+mn-cs"/>
              </a:rPr>
              <a:t>(6)</a:t>
            </a:r>
          </a:p>
          <a:p>
            <a:r>
              <a:rPr lang="fr-FR" sz="1200" kern="1200" dirty="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a:latin typeface="Arial" panose="020B0604020202020204" pitchFamily="34" charset="0"/>
              <a:cs typeface="Arial" panose="020B0604020202020204" pitchFamily="34" charset="0"/>
            </a:endParaRPr>
          </a:p>
          <a:p>
            <a:r>
              <a:rPr lang="fr-FR" dirty="0"/>
              <a:t> </a:t>
            </a:r>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10</a:t>
            </a:fld>
            <a:endParaRPr lang="fr-FR"/>
          </a:p>
        </p:txBody>
      </p:sp>
    </p:spTree>
    <p:extLst>
      <p:ext uri="{BB962C8B-B14F-4D97-AF65-F5344CB8AC3E}">
        <p14:creationId xmlns:p14="http://schemas.microsoft.com/office/powerpoint/2010/main" val="233925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En 2012, 3,5 millions de décès étaient imputable à l’hyperglycémie et 1,5 millions de décès dans le monde ont été directement due au diabète (8</a:t>
            </a:r>
            <a:r>
              <a:rPr lang="fr-FR" baseline="30000" dirty="0"/>
              <a:t>ème</a:t>
            </a:r>
            <a:r>
              <a:rPr lang="fr-FR" baseline="0" dirty="0"/>
              <a:t> cause de décès chez les 2 sexe).</a:t>
            </a:r>
          </a:p>
          <a:p>
            <a:r>
              <a:rPr lang="fr-FR" baseline="0" dirty="0"/>
              <a:t>On remarque donc que Rien qu’une hyperglycémie (</a:t>
            </a:r>
            <a:r>
              <a:rPr lang="fr-FR" baseline="0" dirty="0" err="1"/>
              <a:t>meme</a:t>
            </a:r>
            <a:r>
              <a:rPr lang="fr-FR" baseline="0" dirty="0"/>
              <a:t> inférieure au seuil de diabète) est une source importante de mortalité et </a:t>
            </a:r>
            <a:r>
              <a:rPr lang="fr-FR" baseline="0" dirty="0" err="1"/>
              <a:t>morbilité</a:t>
            </a:r>
            <a:r>
              <a:rPr lang="fr-FR" baseline="0" dirty="0"/>
              <a:t> : complication </a:t>
            </a:r>
            <a:r>
              <a:rPr lang="fr-FR" baseline="0" dirty="0" err="1"/>
              <a:t>microvasculaires</a:t>
            </a:r>
            <a:r>
              <a:rPr lang="fr-FR" baseline="0" dirty="0"/>
              <a:t> (rétinopathie </a:t>
            </a:r>
            <a:r>
              <a:rPr lang="fr-FR" baseline="0" dirty="0" err="1"/>
              <a:t>diabètiques</a:t>
            </a:r>
            <a:r>
              <a:rPr lang="fr-FR" baseline="0" dirty="0"/>
              <a:t>), affections </a:t>
            </a:r>
            <a:r>
              <a:rPr lang="fr-FR" baseline="0" dirty="0" err="1"/>
              <a:t>macrovasculaire</a:t>
            </a:r>
            <a:r>
              <a:rPr lang="fr-FR" baseline="0" dirty="0"/>
              <a:t> (infarctus </a:t>
            </a:r>
            <a:r>
              <a:rPr lang="fr-FR" baseline="0" dirty="0" err="1"/>
              <a:t>dy</a:t>
            </a:r>
            <a:r>
              <a:rPr lang="fr-FR" baseline="0" dirty="0"/>
              <a:t> myocarde, AVC..)</a:t>
            </a:r>
          </a:p>
          <a:p>
            <a:r>
              <a:rPr lang="fr-FR" baseline="0" dirty="0"/>
              <a:t>La prévalence du diabète a doublé depuis 1980; il y a donc 2 fois plus de malades</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a:t>L’hyperglycémie et le diabète fait</a:t>
            </a:r>
            <a:r>
              <a:rPr lang="fr-FR" baseline="0" dirty="0"/>
              <a:t> peser une lourde charge économique sur le système de santé mondial et sur l’économie mondiale (dépense médicale, mortalité prématuré).</a:t>
            </a:r>
          </a:p>
          <a:p>
            <a:pPr marL="0" marR="0" indent="0" algn="l" defTabSz="914400" rtl="0" eaLnBrk="1" fontAlgn="auto" latinLnBrk="0" hangingPunct="1">
              <a:lnSpc>
                <a:spcPct val="100000"/>
              </a:lnSpc>
              <a:spcBef>
                <a:spcPts val="0"/>
              </a:spcBef>
              <a:spcAft>
                <a:spcPts val="0"/>
              </a:spcAft>
              <a:buClrTx/>
              <a:buSzTx/>
              <a:buFontTx/>
              <a:buNone/>
              <a:tabLst/>
              <a:defRPr/>
            </a:pPr>
            <a:r>
              <a:rPr lang="fr-FR" baseline="0" dirty="0"/>
              <a:t>Pourquoi autant de problématique lié au diabète et à l’hyperglycémie? Surpoids et obésité</a:t>
            </a:r>
          </a:p>
          <a:p>
            <a:endParaRPr lang="fr-FR" dirty="0"/>
          </a:p>
        </p:txBody>
      </p:sp>
      <p:sp>
        <p:nvSpPr>
          <p:cNvPr id="4" name="Espace réservé du numéro de diapositive 3"/>
          <p:cNvSpPr>
            <a:spLocks noGrp="1"/>
          </p:cNvSpPr>
          <p:nvPr>
            <p:ph type="sldNum" sz="quarter" idx="10"/>
          </p:nvPr>
        </p:nvSpPr>
        <p:spPr/>
        <p:txBody>
          <a:bodyPr/>
          <a:lstStyle/>
          <a:p>
            <a:fld id="{C8F5C6CE-78E0-48DC-90B3-8146C64B40CF}" type="slidenum">
              <a:rPr lang="fr-FR" smtClean="0"/>
              <a:t>11</a:t>
            </a:fld>
            <a:endParaRPr lang="fr-FR"/>
          </a:p>
        </p:txBody>
      </p:sp>
    </p:spTree>
    <p:extLst>
      <p:ext uri="{BB962C8B-B14F-4D97-AF65-F5344CB8AC3E}">
        <p14:creationId xmlns:p14="http://schemas.microsoft.com/office/powerpoint/2010/main" val="3100280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8FC5033A-B27A-4A3C-8480-939AF96C0246}" type="datetimeFigureOut">
              <a:rPr lang="fr-FR" smtClean="0"/>
              <a:t>31/01/2022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1820369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C5033A-B27A-4A3C-8480-939AF96C0246}" type="datetimeFigureOut">
              <a:rPr lang="fr-FR" smtClean="0"/>
              <a:t>31/01/2022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161727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C5033A-B27A-4A3C-8480-939AF96C0246}" type="datetimeFigureOut">
              <a:rPr lang="fr-FR" smtClean="0"/>
              <a:t>31/01/2022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2935705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FC5033A-B27A-4A3C-8480-939AF96C0246}" type="datetimeFigureOut">
              <a:rPr lang="fr-FR" smtClean="0"/>
              <a:t>31/01/2022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3613883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8FC5033A-B27A-4A3C-8480-939AF96C0246}" type="datetimeFigureOut">
              <a:rPr lang="fr-FR" smtClean="0"/>
              <a:t>31/01/2022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68278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FC5033A-B27A-4A3C-8480-939AF96C0246}" type="datetimeFigureOut">
              <a:rPr lang="fr-FR" smtClean="0"/>
              <a:t>31/01/2022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3251438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FC5033A-B27A-4A3C-8480-939AF96C0246}" type="datetimeFigureOut">
              <a:rPr lang="fr-FR" smtClean="0"/>
              <a:t>31/01/2022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4286078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FC5033A-B27A-4A3C-8480-939AF96C0246}" type="datetimeFigureOut">
              <a:rPr lang="fr-FR" smtClean="0"/>
              <a:t>31/01/2022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2137984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FC5033A-B27A-4A3C-8480-939AF96C0246}" type="datetimeFigureOut">
              <a:rPr lang="fr-FR" smtClean="0"/>
              <a:t>31/01/2022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1882740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FC5033A-B27A-4A3C-8480-939AF96C0246}" type="datetimeFigureOut">
              <a:rPr lang="fr-FR" smtClean="0"/>
              <a:t>31/01/2022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495713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8FC5033A-B27A-4A3C-8480-939AF96C0246}" type="datetimeFigureOut">
              <a:rPr lang="fr-FR" smtClean="0"/>
              <a:t>31/01/2022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F770A73-514D-4B0B-8CAE-1CA2B70C07E9}" type="slidenum">
              <a:rPr lang="fr-FR" smtClean="0"/>
              <a:t>‹N°›</a:t>
            </a:fld>
            <a:endParaRPr lang="fr-FR"/>
          </a:p>
        </p:txBody>
      </p:sp>
    </p:spTree>
    <p:extLst>
      <p:ext uri="{BB962C8B-B14F-4D97-AF65-F5344CB8AC3E}">
        <p14:creationId xmlns:p14="http://schemas.microsoft.com/office/powerpoint/2010/main" val="34107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5033A-B27A-4A3C-8480-939AF96C0246}" type="datetimeFigureOut">
              <a:rPr lang="fr-FR" smtClean="0"/>
              <a:t>31/01/2022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770A73-514D-4B0B-8CAE-1CA2B70C07E9}" type="slidenum">
              <a:rPr lang="fr-FR" smtClean="0"/>
              <a:t>‹N°›</a:t>
            </a:fld>
            <a:endParaRPr lang="fr-FR"/>
          </a:p>
        </p:txBody>
      </p:sp>
    </p:spTree>
    <p:extLst>
      <p:ext uri="{BB962C8B-B14F-4D97-AF65-F5344CB8AC3E}">
        <p14:creationId xmlns:p14="http://schemas.microsoft.com/office/powerpoint/2010/main" val="1530812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Régulation de la glycémie</a:t>
            </a:r>
          </a:p>
          <a:p>
            <a:pPr algn="ctr"/>
            <a:endParaRPr lang="fr-FR" sz="2800" b="1" dirty="0">
              <a:solidFill>
                <a:schemeClr val="bg1"/>
              </a:solidFill>
            </a:endParaRPr>
          </a:p>
        </p:txBody>
      </p:sp>
      <p:sp>
        <p:nvSpPr>
          <p:cNvPr id="5" name="ZoneTexte 4">
            <a:extLst>
              <a:ext uri="{FF2B5EF4-FFF2-40B4-BE49-F238E27FC236}">
                <a16:creationId xmlns:a16="http://schemas.microsoft.com/office/drawing/2014/main" id="{D12A96E4-46EC-4633-8884-7240696CEA93}"/>
              </a:ext>
            </a:extLst>
          </p:cNvPr>
          <p:cNvSpPr txBox="1"/>
          <p:nvPr/>
        </p:nvSpPr>
        <p:spPr>
          <a:xfrm>
            <a:off x="971600" y="2852936"/>
            <a:ext cx="6639125" cy="369332"/>
          </a:xfrm>
          <a:prstGeom prst="rect">
            <a:avLst/>
          </a:prstGeom>
          <a:noFill/>
        </p:spPr>
        <p:txBody>
          <a:bodyPr wrap="square">
            <a:spAutoFit/>
          </a:bodyPr>
          <a:lstStyle/>
          <a:p>
            <a:r>
              <a:rPr lang="fr-FR" dirty="0"/>
              <a:t> Inscription étudiant par clé : N°5274 / Clé : n39sea</a:t>
            </a:r>
          </a:p>
        </p:txBody>
      </p:sp>
    </p:spTree>
    <p:extLst>
      <p:ext uri="{BB962C8B-B14F-4D97-AF65-F5344CB8AC3E}">
        <p14:creationId xmlns:p14="http://schemas.microsoft.com/office/powerpoint/2010/main" val="2498240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
        <p:nvSpPr>
          <p:cNvPr id="3" name="Rectangle 2"/>
          <p:cNvSpPr/>
          <p:nvPr/>
        </p:nvSpPr>
        <p:spPr>
          <a:xfrm>
            <a:off x="189116" y="1844824"/>
            <a:ext cx="8640960" cy="1338828"/>
          </a:xfrm>
          <a:prstGeom prst="rect">
            <a:avLst/>
          </a:prstGeom>
        </p:spPr>
        <p:txBody>
          <a:bodyPr wrap="square">
            <a:spAutoFit/>
          </a:bodyPr>
          <a:lstStyle/>
          <a:p>
            <a:pPr marL="285750" indent="-285750" algn="just">
              <a:lnSpc>
                <a:spcPct val="150000"/>
              </a:lnSpc>
              <a:buFont typeface="Wingdings"/>
              <a:buChar char="à"/>
            </a:pPr>
            <a:r>
              <a:rPr lang="fr-FR" dirty="0">
                <a:latin typeface="Arial" panose="020B0604020202020204" pitchFamily="34" charset="0"/>
                <a:cs typeface="Arial" panose="020B0604020202020204" pitchFamily="34" charset="0"/>
                <a:sym typeface="Wingdings" panose="05000000000000000000" pitchFamily="2" charset="2"/>
              </a:rPr>
              <a:t>DIABETE TYPE 1: </a:t>
            </a:r>
          </a:p>
          <a:p>
            <a:pPr marL="285750" indent="-285750" algn="just">
              <a:lnSpc>
                <a:spcPct val="150000"/>
              </a:lnSpc>
              <a:buFont typeface="Arial" panose="020B0604020202020204" pitchFamily="34" charset="0"/>
              <a:buChar char="•"/>
            </a:pPr>
            <a:r>
              <a:rPr lang="fr-FR" dirty="0">
                <a:latin typeface="Arial" panose="020B0604020202020204" pitchFamily="34" charset="0"/>
                <a:cs typeface="Arial" panose="020B0604020202020204" pitchFamily="34" charset="0"/>
              </a:rPr>
              <a:t>hyperglycémie due à une déficience absolue de la production d’insuline par le pancréas.</a:t>
            </a:r>
          </a:p>
        </p:txBody>
      </p:sp>
      <p:sp>
        <p:nvSpPr>
          <p:cNvPr id="5" name="Rectangle 4"/>
          <p:cNvSpPr/>
          <p:nvPr/>
        </p:nvSpPr>
        <p:spPr>
          <a:xfrm>
            <a:off x="199669" y="3429000"/>
            <a:ext cx="8640960" cy="1338828"/>
          </a:xfrm>
          <a:prstGeom prst="rect">
            <a:avLst/>
          </a:prstGeom>
        </p:spPr>
        <p:txBody>
          <a:bodyPr wrap="square">
            <a:spAutoFit/>
          </a:bodyPr>
          <a:lstStyle/>
          <a:p>
            <a:pPr marL="285750" indent="-285750" algn="just">
              <a:lnSpc>
                <a:spcPct val="150000"/>
              </a:lnSpc>
              <a:buFont typeface="Wingdings"/>
              <a:buChar char="à"/>
            </a:pPr>
            <a:r>
              <a:rPr lang="fr-FR" dirty="0">
                <a:latin typeface="Arial" panose="020B0604020202020204" pitchFamily="34" charset="0"/>
                <a:cs typeface="Arial" panose="020B0604020202020204" pitchFamily="34" charset="0"/>
                <a:sym typeface="Wingdings" panose="05000000000000000000" pitchFamily="2" charset="2"/>
              </a:rPr>
              <a:t>DIABETE TYPE 2: </a:t>
            </a:r>
          </a:p>
          <a:p>
            <a:pPr marL="285750" indent="-285750" algn="just">
              <a:lnSpc>
                <a:spcPct val="150000"/>
              </a:lnSpc>
              <a:buFont typeface="Arial" panose="020B0604020202020204" pitchFamily="34" charset="0"/>
              <a:buChar char="•"/>
            </a:pPr>
            <a:r>
              <a:rPr lang="fr-FR" dirty="0">
                <a:latin typeface="Arial" panose="020B0604020202020204" pitchFamily="34" charset="0"/>
                <a:cs typeface="Arial" panose="020B0604020202020204" pitchFamily="34" charset="0"/>
              </a:rPr>
              <a:t>hyperglycémie due à un défaut de sécrétion de l’insuline accompagné en général d’une résistance à l’insuline (</a:t>
            </a:r>
            <a:r>
              <a:rPr lang="fr-FR" dirty="0" err="1">
                <a:latin typeface="Arial" panose="020B0604020202020204" pitchFamily="34" charset="0"/>
                <a:cs typeface="Arial" panose="020B0604020202020204" pitchFamily="34" charset="0"/>
              </a:rPr>
              <a:t>insulinoresistance</a:t>
            </a:r>
            <a:r>
              <a:rPr lang="fr-FR"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03175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218875" y="1850400"/>
            <a:ext cx="3387121" cy="1296144"/>
          </a:xfrm>
          <a:prstGeom prst="wedgeRoundRectCallout">
            <a:avLst>
              <a:gd name="adj1" fmla="val 25258"/>
              <a:gd name="adj2" fmla="val 8056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
        <p:nvSpPr>
          <p:cNvPr id="4" name="ZoneTexte 3"/>
          <p:cNvSpPr txBox="1"/>
          <p:nvPr/>
        </p:nvSpPr>
        <p:spPr>
          <a:xfrm>
            <a:off x="6156176" y="6366087"/>
            <a:ext cx="2880320" cy="261610"/>
          </a:xfrm>
          <a:prstGeom prst="rect">
            <a:avLst/>
          </a:prstGeom>
          <a:noFill/>
        </p:spPr>
        <p:txBody>
          <a:bodyPr wrap="square" rtlCol="0">
            <a:spAutoFit/>
          </a:bodyPr>
          <a:lstStyle/>
          <a:p>
            <a:pPr algn="r"/>
            <a:r>
              <a:rPr lang="fr-FR" sz="1100" i="1" dirty="0"/>
              <a:t>OMS, rapport mondiale de l’OMS </a:t>
            </a:r>
          </a:p>
        </p:txBody>
      </p:sp>
      <p:sp>
        <p:nvSpPr>
          <p:cNvPr id="3" name="ZoneTexte 2"/>
          <p:cNvSpPr txBox="1"/>
          <p:nvPr/>
        </p:nvSpPr>
        <p:spPr>
          <a:xfrm>
            <a:off x="248775" y="2027442"/>
            <a:ext cx="3322958" cy="923330"/>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3,5 millions de décès dus à l’hyperglycémie et 1,5 millions dus au diabète</a:t>
            </a:r>
          </a:p>
        </p:txBody>
      </p:sp>
      <p:sp>
        <p:nvSpPr>
          <p:cNvPr id="8" name="Rectangle à coins arrondis 7"/>
          <p:cNvSpPr/>
          <p:nvPr/>
        </p:nvSpPr>
        <p:spPr>
          <a:xfrm>
            <a:off x="4716016" y="1961912"/>
            <a:ext cx="3387121" cy="1296144"/>
          </a:xfrm>
          <a:prstGeom prst="wedgeRoundRectCallout">
            <a:avLst>
              <a:gd name="adj1" fmla="val -35977"/>
              <a:gd name="adj2" fmla="val 7196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716017" y="2278613"/>
            <a:ext cx="3387120" cy="646331"/>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En 2014, 422 millions d’adultes étaient diabétiques</a:t>
            </a:r>
          </a:p>
        </p:txBody>
      </p:sp>
      <p:sp>
        <p:nvSpPr>
          <p:cNvPr id="10" name="Rectangle à coins arrondis 9"/>
          <p:cNvSpPr/>
          <p:nvPr/>
        </p:nvSpPr>
        <p:spPr>
          <a:xfrm>
            <a:off x="395535" y="4812178"/>
            <a:ext cx="3387121" cy="1037729"/>
          </a:xfrm>
          <a:prstGeom prst="wedgeRoundRectCallout">
            <a:avLst>
              <a:gd name="adj1" fmla="val 32172"/>
              <a:gd name="adj2" fmla="val -7794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95536" y="4980075"/>
            <a:ext cx="3387121" cy="646331"/>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La prévalence du diabète a doublé depuis 1980</a:t>
            </a:r>
          </a:p>
        </p:txBody>
      </p:sp>
      <p:sp>
        <p:nvSpPr>
          <p:cNvPr id="12" name="Rectangle à coins arrondis 11"/>
          <p:cNvSpPr/>
          <p:nvPr/>
        </p:nvSpPr>
        <p:spPr>
          <a:xfrm>
            <a:off x="4615779" y="4726045"/>
            <a:ext cx="4002689" cy="1037729"/>
          </a:xfrm>
          <a:prstGeom prst="wedgeRoundRectCallout">
            <a:avLst>
              <a:gd name="adj1" fmla="val -42513"/>
              <a:gd name="adj2" fmla="val -7794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615779" y="4783244"/>
            <a:ext cx="4002689" cy="923330"/>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Plus d’un adulte sur 3 était en surpoids et plus d’1 adulte sur 10 obèse en 2014</a:t>
            </a:r>
          </a:p>
        </p:txBody>
      </p:sp>
      <p:sp>
        <p:nvSpPr>
          <p:cNvPr id="14" name="ZoneTexte 13"/>
          <p:cNvSpPr txBox="1"/>
          <p:nvPr/>
        </p:nvSpPr>
        <p:spPr>
          <a:xfrm>
            <a:off x="1847499" y="3599944"/>
            <a:ext cx="4490949" cy="646331"/>
          </a:xfrm>
          <a:prstGeom prst="rect">
            <a:avLst/>
          </a:prstGeom>
          <a:noFill/>
        </p:spPr>
        <p:txBody>
          <a:bodyPr wrap="square" rtlCol="0">
            <a:spAutoFit/>
          </a:bodyPr>
          <a:lstStyle/>
          <a:p>
            <a:pPr algn="ctr"/>
            <a:r>
              <a:rPr lang="fr-FR" sz="3600" dirty="0">
                <a:solidFill>
                  <a:schemeClr val="tx2">
                    <a:lumMod val="75000"/>
                  </a:schemeClr>
                </a:solidFill>
                <a:latin typeface="Arial" panose="020B0604020202020204" pitchFamily="34" charset="0"/>
                <a:cs typeface="Arial" panose="020B0604020202020204" pitchFamily="34" charset="0"/>
              </a:rPr>
              <a:t>DANS LE MONDE</a:t>
            </a:r>
          </a:p>
        </p:txBody>
      </p:sp>
      <p:sp>
        <p:nvSpPr>
          <p:cNvPr id="7" name="AutoShape 4" descr="Résultat de recherche d'images pour &quot;monde&quot;"/>
          <p:cNvSpPr>
            <a:spLocks noChangeAspect="1" noChangeArrowheads="1"/>
          </p:cNvSpPr>
          <p:nvPr/>
        </p:nvSpPr>
        <p:spPr bwMode="auto">
          <a:xfrm>
            <a:off x="155575" y="-1608138"/>
            <a:ext cx="5048250" cy="3362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AutoShape 6" descr="Résultat de recherche d'images pour &quot;monde&quot;"/>
          <p:cNvSpPr>
            <a:spLocks noChangeAspect="1" noChangeArrowheads="1"/>
          </p:cNvSpPr>
          <p:nvPr/>
        </p:nvSpPr>
        <p:spPr bwMode="auto">
          <a:xfrm>
            <a:off x="307975" y="-1455738"/>
            <a:ext cx="5048250" cy="3362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2056" name="Picture 8" descr="Résultat de recherche d'images pour &quot;monde&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8520" t="290" r="18070" b="7618"/>
          <a:stretch/>
        </p:blipFill>
        <p:spPr bwMode="auto">
          <a:xfrm>
            <a:off x="6297760" y="3399222"/>
            <a:ext cx="1340869" cy="1297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960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218875" y="1850400"/>
            <a:ext cx="4065093" cy="1296144"/>
          </a:xfrm>
          <a:prstGeom prst="wedgeRoundRectCallout">
            <a:avLst>
              <a:gd name="adj1" fmla="val 25258"/>
              <a:gd name="adj2" fmla="val 8056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
        <p:nvSpPr>
          <p:cNvPr id="4" name="ZoneTexte 3"/>
          <p:cNvSpPr txBox="1"/>
          <p:nvPr/>
        </p:nvSpPr>
        <p:spPr>
          <a:xfrm>
            <a:off x="6156176" y="6366087"/>
            <a:ext cx="2880320" cy="261610"/>
          </a:xfrm>
          <a:prstGeom prst="rect">
            <a:avLst/>
          </a:prstGeom>
          <a:noFill/>
        </p:spPr>
        <p:txBody>
          <a:bodyPr wrap="square" rtlCol="0">
            <a:spAutoFit/>
          </a:bodyPr>
          <a:lstStyle/>
          <a:p>
            <a:pPr algn="r"/>
            <a:r>
              <a:rPr lang="fr-FR" sz="1100" i="1" dirty="0"/>
              <a:t>Fédération des </a:t>
            </a:r>
            <a:r>
              <a:rPr lang="fr-FR" sz="1100" i="1" dirty="0" err="1"/>
              <a:t>diabètiques</a:t>
            </a:r>
            <a:endParaRPr lang="fr-FR" sz="1100" i="1" dirty="0"/>
          </a:p>
        </p:txBody>
      </p:sp>
      <p:sp>
        <p:nvSpPr>
          <p:cNvPr id="3" name="ZoneTexte 2"/>
          <p:cNvSpPr txBox="1"/>
          <p:nvPr/>
        </p:nvSpPr>
        <p:spPr>
          <a:xfrm>
            <a:off x="240966" y="1863114"/>
            <a:ext cx="4043001" cy="1200329"/>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5% de la population française reçoit un traitement pharmacologique pour le diabète (soit 3,3 millions de personnes)</a:t>
            </a:r>
          </a:p>
        </p:txBody>
      </p:sp>
      <p:sp>
        <p:nvSpPr>
          <p:cNvPr id="8" name="Rectangle à coins arrondis 7"/>
          <p:cNvSpPr/>
          <p:nvPr/>
        </p:nvSpPr>
        <p:spPr>
          <a:xfrm>
            <a:off x="5160438" y="1754188"/>
            <a:ext cx="3387121" cy="1296144"/>
          </a:xfrm>
          <a:prstGeom prst="wedgeRoundRectCallout">
            <a:avLst>
              <a:gd name="adj1" fmla="val -35977"/>
              <a:gd name="adj2" fmla="val 7196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5160438" y="1911488"/>
            <a:ext cx="3387120" cy="923330"/>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1,8 millions d’homme à en souffrir en France contre 1,5 millions de femmes.</a:t>
            </a:r>
          </a:p>
        </p:txBody>
      </p:sp>
      <p:sp>
        <p:nvSpPr>
          <p:cNvPr id="12" name="Rectangle à coins arrondis 11"/>
          <p:cNvSpPr/>
          <p:nvPr/>
        </p:nvSpPr>
        <p:spPr>
          <a:xfrm>
            <a:off x="3707904" y="4633875"/>
            <a:ext cx="4002689" cy="1037729"/>
          </a:xfrm>
          <a:prstGeom prst="wedgeRoundRectCallout">
            <a:avLst>
              <a:gd name="adj1" fmla="val -42513"/>
              <a:gd name="adj2" fmla="val -77949"/>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707904" y="4691074"/>
            <a:ext cx="4002689" cy="923330"/>
          </a:xfrm>
          <a:prstGeom prst="rect">
            <a:avLst/>
          </a:prstGeom>
          <a:noFill/>
        </p:spPr>
        <p:txBody>
          <a:bodyPr wrap="square" rtlCol="0">
            <a:spAutoFit/>
          </a:bodyPr>
          <a:lstStyle/>
          <a:p>
            <a:pPr algn="ctr"/>
            <a:r>
              <a:rPr lang="fr-FR" dirty="0">
                <a:solidFill>
                  <a:srgbClr val="FF0000"/>
                </a:solidFill>
                <a:latin typeface="Arial" panose="020B0604020202020204" pitchFamily="34" charset="0"/>
                <a:cs typeface="Arial" panose="020B0604020202020204" pitchFamily="34" charset="0"/>
              </a:rPr>
              <a:t>Le nombre de personnes diabétiques âgées de 75 ans et plus en France atteint 26 % (1 sur 4)</a:t>
            </a:r>
          </a:p>
        </p:txBody>
      </p:sp>
      <p:sp>
        <p:nvSpPr>
          <p:cNvPr id="14" name="ZoneTexte 13"/>
          <p:cNvSpPr txBox="1"/>
          <p:nvPr/>
        </p:nvSpPr>
        <p:spPr>
          <a:xfrm>
            <a:off x="1847499" y="3599944"/>
            <a:ext cx="4490949" cy="646331"/>
          </a:xfrm>
          <a:prstGeom prst="rect">
            <a:avLst/>
          </a:prstGeom>
          <a:noFill/>
        </p:spPr>
        <p:txBody>
          <a:bodyPr wrap="square" rtlCol="0">
            <a:spAutoFit/>
          </a:bodyPr>
          <a:lstStyle/>
          <a:p>
            <a:pPr algn="ctr"/>
            <a:r>
              <a:rPr lang="fr-FR" sz="3600" dirty="0">
                <a:solidFill>
                  <a:schemeClr val="tx2">
                    <a:lumMod val="75000"/>
                  </a:schemeClr>
                </a:solidFill>
                <a:latin typeface="Arial" panose="020B0604020202020204" pitchFamily="34" charset="0"/>
                <a:cs typeface="Arial" panose="020B0604020202020204" pitchFamily="34" charset="0"/>
              </a:rPr>
              <a:t>EN FRANCE</a:t>
            </a:r>
          </a:p>
        </p:txBody>
      </p:sp>
      <p:sp>
        <p:nvSpPr>
          <p:cNvPr id="7" name="AutoShape 4" descr="Résultat de recherche d'images pour &quot;monde&quot;"/>
          <p:cNvSpPr>
            <a:spLocks noChangeAspect="1" noChangeArrowheads="1"/>
          </p:cNvSpPr>
          <p:nvPr/>
        </p:nvSpPr>
        <p:spPr bwMode="auto">
          <a:xfrm>
            <a:off x="155575" y="-1608138"/>
            <a:ext cx="5048250" cy="3362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5" name="AutoShape 6" descr="Résultat de recherche d'images pour &quot;monde&quot;"/>
          <p:cNvSpPr>
            <a:spLocks noChangeAspect="1" noChangeArrowheads="1"/>
          </p:cNvSpPr>
          <p:nvPr/>
        </p:nvSpPr>
        <p:spPr bwMode="auto">
          <a:xfrm>
            <a:off x="307975" y="-1455738"/>
            <a:ext cx="5048250" cy="3362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9218" name="Picture 2" descr="Résultat de recherche d'images pour &quot;france&quo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341" r="12217" b="10359"/>
          <a:stretch/>
        </p:blipFill>
        <p:spPr bwMode="auto">
          <a:xfrm>
            <a:off x="6853998" y="3146544"/>
            <a:ext cx="1395646" cy="1310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22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59949F3-5B9B-4B32-BD61-28430D24CACD}"/>
              </a:ext>
            </a:extLst>
          </p:cNvPr>
          <p:cNvSpPr txBox="1"/>
          <p:nvPr/>
        </p:nvSpPr>
        <p:spPr>
          <a:xfrm>
            <a:off x="251520" y="116632"/>
            <a:ext cx="8640960" cy="1384995"/>
          </a:xfrm>
          <a:prstGeom prst="rect">
            <a:avLst/>
          </a:prstGeom>
          <a:solidFill>
            <a:schemeClr val="accent2"/>
          </a:solidFill>
        </p:spPr>
        <p:txBody>
          <a:bodyPr wrap="square" rtlCol="0">
            <a:spAutoFit/>
          </a:bodyPr>
          <a:lstStyle/>
          <a:p>
            <a:pPr algn="ctr"/>
            <a:endParaRPr lang="fr-FR" sz="2800" b="1">
              <a:solidFill>
                <a:schemeClr val="bg1"/>
              </a:solidFill>
            </a:endParaRPr>
          </a:p>
          <a:p>
            <a:pPr algn="ctr"/>
            <a:r>
              <a:rPr lang="fr-FR" sz="2800" b="1">
                <a:solidFill>
                  <a:schemeClr val="bg1"/>
                </a:solidFill>
              </a:rPr>
              <a:t>TD : Régulation de la glycémie</a:t>
            </a:r>
          </a:p>
          <a:p>
            <a:pPr algn="ctr"/>
            <a:endParaRPr lang="fr-FR" sz="2800" b="1" dirty="0">
              <a:solidFill>
                <a:schemeClr val="bg1"/>
              </a:solidFill>
            </a:endParaRPr>
          </a:p>
        </p:txBody>
      </p:sp>
      <p:pic>
        <p:nvPicPr>
          <p:cNvPr id="3" name="Picture 2" descr="Résultat de recherche d'images pour &quot;pancréas&quot;">
            <a:extLst>
              <a:ext uri="{FF2B5EF4-FFF2-40B4-BE49-F238E27FC236}">
                <a16:creationId xmlns:a16="http://schemas.microsoft.com/office/drawing/2014/main" id="{0FA608C7-A97F-432D-83D7-1A25A62E0E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772816"/>
            <a:ext cx="7074128" cy="4796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32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Régulation de la glycémie</a:t>
            </a:r>
          </a:p>
          <a:p>
            <a:pPr algn="ctr"/>
            <a:endParaRPr lang="fr-FR" sz="2800" b="1" dirty="0">
              <a:solidFill>
                <a:schemeClr val="bg1"/>
              </a:solidFill>
            </a:endParaRPr>
          </a:p>
        </p:txBody>
      </p:sp>
      <p:sp>
        <p:nvSpPr>
          <p:cNvPr id="3" name="AutoShape 6" descr="Résultat de recherche d'images pour &quot;protéine&quot;"/>
          <p:cNvSpPr>
            <a:spLocks noChangeAspect="1" noChangeArrowheads="1"/>
          </p:cNvSpPr>
          <p:nvPr/>
        </p:nvSpPr>
        <p:spPr bwMode="auto">
          <a:xfrm>
            <a:off x="155575" y="-1173163"/>
            <a:ext cx="6334125" cy="2457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4" name="AutoShape 8" descr="Résultat de recherche d'images pour &quot;protéine&quot;"/>
          <p:cNvSpPr>
            <a:spLocks noChangeAspect="1" noChangeArrowheads="1"/>
          </p:cNvSpPr>
          <p:nvPr/>
        </p:nvSpPr>
        <p:spPr bwMode="auto">
          <a:xfrm>
            <a:off x="307975" y="-1020763"/>
            <a:ext cx="6334125" cy="24574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Rectangle 5"/>
          <p:cNvSpPr/>
          <p:nvPr/>
        </p:nvSpPr>
        <p:spPr>
          <a:xfrm>
            <a:off x="611560" y="2824674"/>
            <a:ext cx="8424936" cy="507831"/>
          </a:xfrm>
          <a:prstGeom prst="rect">
            <a:avLst/>
          </a:prstGeom>
        </p:spPr>
        <p:txBody>
          <a:bodyPr wrap="square">
            <a:spAutoFit/>
          </a:bodyPr>
          <a:lstStyle/>
          <a:p>
            <a:pPr>
              <a:lnSpc>
                <a:spcPct val="150000"/>
              </a:lnSpc>
            </a:pPr>
            <a:r>
              <a:rPr lang="fr-FR" b="1" dirty="0">
                <a:latin typeface="Arial" panose="020B0604020202020204" pitchFamily="34" charset="0"/>
                <a:cs typeface="Arial" panose="020B0604020202020204" pitchFamily="34" charset="0"/>
              </a:rPr>
              <a:t>2- Régulation par le pancréas et les hormones qu’il sécrète (Parties 2 et 3)</a:t>
            </a:r>
            <a:endParaRPr lang="fr-FR" dirty="0">
              <a:latin typeface="Arial" panose="020B0604020202020204" pitchFamily="34" charset="0"/>
              <a:cs typeface="Arial" panose="020B0604020202020204" pitchFamily="34" charset="0"/>
            </a:endParaRPr>
          </a:p>
        </p:txBody>
      </p:sp>
      <p:sp>
        <p:nvSpPr>
          <p:cNvPr id="16" name="Rectangle 15"/>
          <p:cNvSpPr/>
          <p:nvPr/>
        </p:nvSpPr>
        <p:spPr>
          <a:xfrm>
            <a:off x="611560" y="2188761"/>
            <a:ext cx="7257100" cy="507831"/>
          </a:xfrm>
          <a:prstGeom prst="rect">
            <a:avLst/>
          </a:prstGeom>
        </p:spPr>
        <p:txBody>
          <a:bodyPr wrap="square">
            <a:spAutoFit/>
          </a:bodyPr>
          <a:lstStyle/>
          <a:p>
            <a:pPr>
              <a:lnSpc>
                <a:spcPct val="150000"/>
              </a:lnSpc>
            </a:pPr>
            <a:r>
              <a:rPr lang="fr-FR" b="1" dirty="0">
                <a:latin typeface="Arial" panose="020B0604020202020204" pitchFamily="34" charset="0"/>
                <a:cs typeface="Arial" panose="020B0604020202020204" pitchFamily="34" charset="0"/>
              </a:rPr>
              <a:t>1- Qu’est ce que la glycémie, l’hyperglycémie? (Partie 1) </a:t>
            </a:r>
            <a:endParaRPr lang="fr-FR" dirty="0">
              <a:latin typeface="Arial" panose="020B0604020202020204" pitchFamily="34" charset="0"/>
              <a:cs typeface="Arial" panose="020B0604020202020204" pitchFamily="34" charset="0"/>
            </a:endParaRPr>
          </a:p>
        </p:txBody>
      </p:sp>
      <p:sp>
        <p:nvSpPr>
          <p:cNvPr id="17" name="Rectangle 16"/>
          <p:cNvSpPr/>
          <p:nvPr/>
        </p:nvSpPr>
        <p:spPr>
          <a:xfrm>
            <a:off x="630145" y="3476521"/>
            <a:ext cx="7215445" cy="507831"/>
          </a:xfrm>
          <a:prstGeom prst="rect">
            <a:avLst/>
          </a:prstGeom>
        </p:spPr>
        <p:txBody>
          <a:bodyPr wrap="square">
            <a:spAutoFit/>
          </a:bodyPr>
          <a:lstStyle/>
          <a:p>
            <a:pPr>
              <a:lnSpc>
                <a:spcPct val="150000"/>
              </a:lnSpc>
            </a:pPr>
            <a:r>
              <a:rPr lang="fr-FR" b="1" dirty="0">
                <a:latin typeface="Arial" panose="020B0604020202020204" pitchFamily="34" charset="0"/>
                <a:cs typeface="Arial" panose="020B0604020202020204" pitchFamily="34" charset="0"/>
              </a:rPr>
              <a:t>3- Régulation par d’autres hormones (Partie 4)</a:t>
            </a:r>
            <a:endParaRPr lang="fr-FR" dirty="0">
              <a:latin typeface="Arial" panose="020B0604020202020204" pitchFamily="34" charset="0"/>
              <a:cs typeface="Arial" panose="020B0604020202020204" pitchFamily="34" charset="0"/>
            </a:endParaRPr>
          </a:p>
        </p:txBody>
      </p:sp>
      <p:sp>
        <p:nvSpPr>
          <p:cNvPr id="22" name="Rectangle 21"/>
          <p:cNvSpPr/>
          <p:nvPr/>
        </p:nvSpPr>
        <p:spPr>
          <a:xfrm>
            <a:off x="650115" y="4124593"/>
            <a:ext cx="7215445" cy="507831"/>
          </a:xfrm>
          <a:prstGeom prst="rect">
            <a:avLst/>
          </a:prstGeom>
        </p:spPr>
        <p:txBody>
          <a:bodyPr wrap="square">
            <a:spAutoFit/>
          </a:bodyPr>
          <a:lstStyle/>
          <a:p>
            <a:pPr>
              <a:lnSpc>
                <a:spcPct val="150000"/>
              </a:lnSpc>
            </a:pPr>
            <a:r>
              <a:rPr lang="fr-FR" b="1" dirty="0">
                <a:latin typeface="Arial" panose="020B0604020202020204" pitchFamily="34" charset="0"/>
                <a:cs typeface="Arial" panose="020B0604020202020204" pitchFamily="34" charset="0"/>
              </a:rPr>
              <a:t>4- Le foie régule-t-il la glycémie? (Partie 5)</a:t>
            </a:r>
            <a:endParaRPr lang="fr-FR" dirty="0">
              <a:latin typeface="Arial" panose="020B0604020202020204" pitchFamily="34" charset="0"/>
              <a:cs typeface="Arial" panose="020B0604020202020204" pitchFamily="34" charset="0"/>
            </a:endParaRPr>
          </a:p>
        </p:txBody>
      </p:sp>
      <p:sp>
        <p:nvSpPr>
          <p:cNvPr id="9" name="Rectangle 8"/>
          <p:cNvSpPr/>
          <p:nvPr/>
        </p:nvSpPr>
        <p:spPr>
          <a:xfrm>
            <a:off x="653215" y="4775134"/>
            <a:ext cx="7215445" cy="507831"/>
          </a:xfrm>
          <a:prstGeom prst="rect">
            <a:avLst/>
          </a:prstGeom>
        </p:spPr>
        <p:txBody>
          <a:bodyPr wrap="square">
            <a:spAutoFit/>
          </a:bodyPr>
          <a:lstStyle/>
          <a:p>
            <a:pPr>
              <a:lnSpc>
                <a:spcPct val="150000"/>
              </a:lnSpc>
            </a:pPr>
            <a:r>
              <a:rPr lang="fr-FR" b="1" dirty="0">
                <a:latin typeface="Arial" panose="020B0604020202020204" pitchFamily="34" charset="0"/>
                <a:cs typeface="Arial" panose="020B0604020202020204" pitchFamily="34" charset="0"/>
              </a:rPr>
              <a:t>5- Le muscle et la glycémie. (Partie 6)</a:t>
            </a:r>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904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ésultat de recherche d'images pour &quot;glycémie&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420888"/>
            <a:ext cx="6192688" cy="309634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
        <p:nvSpPr>
          <p:cNvPr id="2" name="Rectangle 1"/>
          <p:cNvSpPr/>
          <p:nvPr/>
        </p:nvSpPr>
        <p:spPr>
          <a:xfrm>
            <a:off x="323157" y="4166118"/>
            <a:ext cx="936475" cy="369332"/>
          </a:xfrm>
          <a:prstGeom prst="rect">
            <a:avLst/>
          </a:prstGeom>
        </p:spPr>
        <p:txBody>
          <a:bodyPr wrap="none">
            <a:spAutoFit/>
          </a:bodyPr>
          <a:lstStyle/>
          <a:p>
            <a:r>
              <a:rPr lang="fr-FR" dirty="0"/>
              <a:t>0,8 g.l-1</a:t>
            </a:r>
          </a:p>
        </p:txBody>
      </p:sp>
      <p:cxnSp>
        <p:nvCxnSpPr>
          <p:cNvPr id="5" name="Connecteur droit 4"/>
          <p:cNvCxnSpPr/>
          <p:nvPr/>
        </p:nvCxnSpPr>
        <p:spPr>
          <a:xfrm>
            <a:off x="1259632" y="4306180"/>
            <a:ext cx="495753"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
        <p:nvSpPr>
          <p:cNvPr id="7" name="Rectangle 6"/>
          <p:cNvSpPr/>
          <p:nvPr/>
        </p:nvSpPr>
        <p:spPr>
          <a:xfrm>
            <a:off x="323157" y="3720986"/>
            <a:ext cx="936475" cy="369332"/>
          </a:xfrm>
          <a:prstGeom prst="rect">
            <a:avLst/>
          </a:prstGeom>
        </p:spPr>
        <p:txBody>
          <a:bodyPr wrap="none">
            <a:spAutoFit/>
          </a:bodyPr>
          <a:lstStyle/>
          <a:p>
            <a:r>
              <a:rPr lang="fr-FR" dirty="0"/>
              <a:t>1,2 g.l-1</a:t>
            </a:r>
          </a:p>
        </p:txBody>
      </p:sp>
      <p:cxnSp>
        <p:nvCxnSpPr>
          <p:cNvPr id="8" name="Connecteur droit 7"/>
          <p:cNvCxnSpPr/>
          <p:nvPr/>
        </p:nvCxnSpPr>
        <p:spPr>
          <a:xfrm>
            <a:off x="1259632" y="3861048"/>
            <a:ext cx="495753" cy="0"/>
          </a:xfrm>
          <a:prstGeom prst="line">
            <a:avLst/>
          </a:prstGeom>
          <a:ln w="38100">
            <a:solidFill>
              <a:srgbClr val="FF000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483452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21281" y="4076910"/>
            <a:ext cx="2368405" cy="369332"/>
          </a:xfrm>
          <a:prstGeom prst="rect">
            <a:avLst/>
          </a:prstGeom>
        </p:spPr>
        <p:txBody>
          <a:bodyPr wrap="none">
            <a:spAutoFit/>
          </a:bodyPr>
          <a:lstStyle/>
          <a:p>
            <a:r>
              <a:rPr lang="fr-FR" dirty="0">
                <a:solidFill>
                  <a:schemeClr val="accent1">
                    <a:lumMod val="75000"/>
                  </a:schemeClr>
                </a:solidFill>
              </a:rPr>
              <a:t>0,8 g.l-1 avant un repas</a:t>
            </a:r>
          </a:p>
        </p:txBody>
      </p:sp>
      <p:cxnSp>
        <p:nvCxnSpPr>
          <p:cNvPr id="4" name="Connecteur droit 3"/>
          <p:cNvCxnSpPr/>
          <p:nvPr/>
        </p:nvCxnSpPr>
        <p:spPr>
          <a:xfrm>
            <a:off x="2691941" y="4261576"/>
            <a:ext cx="495753" cy="0"/>
          </a:xfrm>
          <a:prstGeom prst="line">
            <a:avLst/>
          </a:prstGeom>
          <a:ln w="38100">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
        <p:nvSpPr>
          <p:cNvPr id="5" name="Rectangle 4"/>
          <p:cNvSpPr/>
          <p:nvPr/>
        </p:nvSpPr>
        <p:spPr>
          <a:xfrm>
            <a:off x="3221282" y="3676382"/>
            <a:ext cx="2368341" cy="369332"/>
          </a:xfrm>
          <a:prstGeom prst="rect">
            <a:avLst/>
          </a:prstGeom>
        </p:spPr>
        <p:txBody>
          <a:bodyPr wrap="none">
            <a:spAutoFit/>
          </a:bodyPr>
          <a:lstStyle/>
          <a:p>
            <a:r>
              <a:rPr lang="fr-FR" dirty="0">
                <a:solidFill>
                  <a:schemeClr val="accent1">
                    <a:lumMod val="75000"/>
                  </a:schemeClr>
                </a:solidFill>
              </a:rPr>
              <a:t>1,2 g.l-1 après un repas</a:t>
            </a:r>
          </a:p>
        </p:txBody>
      </p:sp>
      <p:cxnSp>
        <p:nvCxnSpPr>
          <p:cNvPr id="6" name="Connecteur droit 5"/>
          <p:cNvCxnSpPr/>
          <p:nvPr/>
        </p:nvCxnSpPr>
        <p:spPr>
          <a:xfrm>
            <a:off x="2691941" y="3924631"/>
            <a:ext cx="495753" cy="0"/>
          </a:xfrm>
          <a:prstGeom prst="line">
            <a:avLst/>
          </a:prstGeom>
          <a:ln w="38100">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
        <p:nvSpPr>
          <p:cNvPr id="7" name="ZoneTexte 6"/>
          <p:cNvSpPr txBox="1"/>
          <p:nvPr/>
        </p:nvSpPr>
        <p:spPr>
          <a:xfrm>
            <a:off x="819362" y="4653136"/>
            <a:ext cx="1656555" cy="369332"/>
          </a:xfrm>
          <a:prstGeom prst="rect">
            <a:avLst/>
          </a:prstGeom>
          <a:solidFill>
            <a:schemeClr val="bg1"/>
          </a:solidFill>
        </p:spPr>
        <p:txBody>
          <a:bodyPr wrap="square" rtlCol="0">
            <a:spAutoFit/>
          </a:bodyPr>
          <a:lstStyle/>
          <a:p>
            <a:r>
              <a:rPr lang="fr-FR" b="1" dirty="0">
                <a:solidFill>
                  <a:schemeClr val="accent1">
                    <a:lumMod val="75000"/>
                  </a:schemeClr>
                </a:solidFill>
              </a:rPr>
              <a:t>Hypoglycémie</a:t>
            </a:r>
          </a:p>
        </p:txBody>
      </p:sp>
      <p:sp>
        <p:nvSpPr>
          <p:cNvPr id="8" name="ZoneTexte 7"/>
          <p:cNvSpPr txBox="1"/>
          <p:nvPr/>
        </p:nvSpPr>
        <p:spPr>
          <a:xfrm>
            <a:off x="819361" y="3180363"/>
            <a:ext cx="1656555" cy="369332"/>
          </a:xfrm>
          <a:prstGeom prst="rect">
            <a:avLst/>
          </a:prstGeom>
          <a:solidFill>
            <a:schemeClr val="bg1"/>
          </a:solidFill>
        </p:spPr>
        <p:txBody>
          <a:bodyPr wrap="square" rtlCol="0">
            <a:spAutoFit/>
          </a:bodyPr>
          <a:lstStyle/>
          <a:p>
            <a:r>
              <a:rPr lang="fr-FR" b="1" dirty="0">
                <a:solidFill>
                  <a:schemeClr val="accent1">
                    <a:lumMod val="75000"/>
                  </a:schemeClr>
                </a:solidFill>
              </a:rPr>
              <a:t>Hyperglycémie</a:t>
            </a:r>
          </a:p>
        </p:txBody>
      </p:sp>
      <p:sp>
        <p:nvSpPr>
          <p:cNvPr id="9" name="ZoneTexte 8"/>
          <p:cNvSpPr txBox="1"/>
          <p:nvPr/>
        </p:nvSpPr>
        <p:spPr>
          <a:xfrm>
            <a:off x="675717" y="2811031"/>
            <a:ext cx="1656555" cy="369332"/>
          </a:xfrm>
          <a:prstGeom prst="rect">
            <a:avLst/>
          </a:prstGeom>
          <a:solidFill>
            <a:schemeClr val="bg1"/>
          </a:solidFill>
        </p:spPr>
        <p:txBody>
          <a:bodyPr wrap="square" rtlCol="0">
            <a:spAutoFit/>
          </a:bodyPr>
          <a:lstStyle/>
          <a:p>
            <a:pPr algn="ctr"/>
            <a:r>
              <a:rPr lang="fr-FR" b="1" dirty="0">
                <a:solidFill>
                  <a:schemeClr val="accent1">
                    <a:lumMod val="75000"/>
                  </a:schemeClr>
                </a:solidFill>
              </a:rPr>
              <a:t>Diabète</a:t>
            </a:r>
          </a:p>
        </p:txBody>
      </p:sp>
      <p:sp>
        <p:nvSpPr>
          <p:cNvPr id="10" name="ZoneTexte 9"/>
          <p:cNvSpPr txBox="1"/>
          <p:nvPr/>
        </p:nvSpPr>
        <p:spPr>
          <a:xfrm>
            <a:off x="496204" y="3937688"/>
            <a:ext cx="2411760" cy="369332"/>
          </a:xfrm>
          <a:prstGeom prst="rect">
            <a:avLst/>
          </a:prstGeom>
          <a:noFill/>
        </p:spPr>
        <p:txBody>
          <a:bodyPr wrap="square" rtlCol="0">
            <a:spAutoFit/>
          </a:bodyPr>
          <a:lstStyle/>
          <a:p>
            <a:pPr algn="ctr"/>
            <a:r>
              <a:rPr lang="fr-FR" b="1" dirty="0">
                <a:solidFill>
                  <a:schemeClr val="accent1">
                    <a:lumMod val="75000"/>
                  </a:schemeClr>
                </a:solidFill>
              </a:rPr>
              <a:t>Glycémie normale</a:t>
            </a:r>
          </a:p>
        </p:txBody>
      </p:sp>
      <p:cxnSp>
        <p:nvCxnSpPr>
          <p:cNvPr id="11" name="Connecteur droit 10"/>
          <p:cNvCxnSpPr/>
          <p:nvPr/>
        </p:nvCxnSpPr>
        <p:spPr>
          <a:xfrm>
            <a:off x="2660088" y="3351971"/>
            <a:ext cx="495753" cy="0"/>
          </a:xfrm>
          <a:prstGeom prst="line">
            <a:avLst/>
          </a:prstGeom>
          <a:ln w="38100">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
        <p:nvSpPr>
          <p:cNvPr id="12" name="Rectangle 11"/>
          <p:cNvSpPr/>
          <p:nvPr/>
        </p:nvSpPr>
        <p:spPr>
          <a:xfrm>
            <a:off x="3221281" y="3167305"/>
            <a:ext cx="2496453" cy="369332"/>
          </a:xfrm>
          <a:prstGeom prst="rect">
            <a:avLst/>
          </a:prstGeom>
        </p:spPr>
        <p:txBody>
          <a:bodyPr wrap="none">
            <a:spAutoFit/>
          </a:bodyPr>
          <a:lstStyle/>
          <a:p>
            <a:r>
              <a:rPr lang="fr-FR" dirty="0">
                <a:solidFill>
                  <a:schemeClr val="accent1">
                    <a:lumMod val="75000"/>
                  </a:schemeClr>
                </a:solidFill>
              </a:rPr>
              <a:t>Entre 1 et 1,26g/L à jeun</a:t>
            </a:r>
          </a:p>
        </p:txBody>
      </p:sp>
      <p:cxnSp>
        <p:nvCxnSpPr>
          <p:cNvPr id="13" name="Connecteur droit 12"/>
          <p:cNvCxnSpPr/>
          <p:nvPr/>
        </p:nvCxnSpPr>
        <p:spPr>
          <a:xfrm>
            <a:off x="2631032" y="2982639"/>
            <a:ext cx="495753" cy="0"/>
          </a:xfrm>
          <a:prstGeom prst="line">
            <a:avLst/>
          </a:prstGeom>
          <a:ln w="38100">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
        <p:nvSpPr>
          <p:cNvPr id="14" name="Rectangle 13"/>
          <p:cNvSpPr/>
          <p:nvPr/>
        </p:nvSpPr>
        <p:spPr>
          <a:xfrm>
            <a:off x="3192289" y="2797973"/>
            <a:ext cx="2597378" cy="369332"/>
          </a:xfrm>
          <a:prstGeom prst="rect">
            <a:avLst/>
          </a:prstGeom>
        </p:spPr>
        <p:txBody>
          <a:bodyPr wrap="none">
            <a:spAutoFit/>
          </a:bodyPr>
          <a:lstStyle/>
          <a:p>
            <a:r>
              <a:rPr lang="fr-FR" dirty="0">
                <a:solidFill>
                  <a:schemeClr val="accent1">
                    <a:lumMod val="75000"/>
                  </a:schemeClr>
                </a:solidFill>
              </a:rPr>
              <a:t>Au-delà de 1,26g/L à jeun</a:t>
            </a:r>
          </a:p>
        </p:txBody>
      </p:sp>
      <p:cxnSp>
        <p:nvCxnSpPr>
          <p:cNvPr id="15" name="Connecteur droit 14"/>
          <p:cNvCxnSpPr/>
          <p:nvPr/>
        </p:nvCxnSpPr>
        <p:spPr>
          <a:xfrm>
            <a:off x="2750679" y="4837802"/>
            <a:ext cx="495753" cy="0"/>
          </a:xfrm>
          <a:prstGeom prst="line">
            <a:avLst/>
          </a:prstGeom>
          <a:ln w="38100">
            <a:solidFill>
              <a:schemeClr val="accent1">
                <a:lumMod val="75000"/>
              </a:schemeClr>
            </a:solidFill>
          </a:ln>
        </p:spPr>
        <p:style>
          <a:lnRef idx="1">
            <a:schemeClr val="accent2"/>
          </a:lnRef>
          <a:fillRef idx="0">
            <a:schemeClr val="accent2"/>
          </a:fillRef>
          <a:effectRef idx="0">
            <a:schemeClr val="accent2"/>
          </a:effectRef>
          <a:fontRef idx="minor">
            <a:schemeClr val="tx1"/>
          </a:fontRef>
        </p:style>
      </p:cxnSp>
      <p:sp>
        <p:nvSpPr>
          <p:cNvPr id="16" name="Rectangle 15"/>
          <p:cNvSpPr/>
          <p:nvPr/>
        </p:nvSpPr>
        <p:spPr>
          <a:xfrm>
            <a:off x="3311936" y="4653136"/>
            <a:ext cx="2844240" cy="369332"/>
          </a:xfrm>
          <a:prstGeom prst="rect">
            <a:avLst/>
          </a:prstGeom>
        </p:spPr>
        <p:txBody>
          <a:bodyPr wrap="none">
            <a:spAutoFit/>
          </a:bodyPr>
          <a:lstStyle/>
          <a:p>
            <a:r>
              <a:rPr lang="fr-FR" dirty="0">
                <a:solidFill>
                  <a:schemeClr val="accent1">
                    <a:lumMod val="75000"/>
                  </a:schemeClr>
                </a:solidFill>
              </a:rPr>
              <a:t>En dessous de 0,7 g/L à jeun</a:t>
            </a:r>
          </a:p>
        </p:txBody>
      </p:sp>
      <p:sp>
        <p:nvSpPr>
          <p:cNvPr id="17" name="ZoneTexte 16"/>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Tree>
    <p:extLst>
      <p:ext uri="{BB962C8B-B14F-4D97-AF65-F5344CB8AC3E}">
        <p14:creationId xmlns:p14="http://schemas.microsoft.com/office/powerpoint/2010/main" val="1009906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pic>
        <p:nvPicPr>
          <p:cNvPr id="1026" name="Picture 2" descr="Résultat de recherche d'images pour &quot;glycémie et hyperglycémie&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2319108"/>
            <a:ext cx="5904656" cy="4425359"/>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0" y="6262285"/>
            <a:ext cx="2880320" cy="261610"/>
          </a:xfrm>
          <a:prstGeom prst="rect">
            <a:avLst/>
          </a:prstGeom>
          <a:noFill/>
        </p:spPr>
        <p:txBody>
          <a:bodyPr wrap="square" rtlCol="0">
            <a:spAutoFit/>
          </a:bodyPr>
          <a:lstStyle/>
          <a:p>
            <a:r>
              <a:rPr lang="fr-FR" sz="1100" i="1" dirty="0"/>
              <a:t>OMS, rapport mondiale de l’OMS </a:t>
            </a:r>
          </a:p>
        </p:txBody>
      </p:sp>
      <p:sp>
        <p:nvSpPr>
          <p:cNvPr id="4" name="Rectangle 3"/>
          <p:cNvSpPr/>
          <p:nvPr/>
        </p:nvSpPr>
        <p:spPr>
          <a:xfrm>
            <a:off x="182257" y="1558533"/>
            <a:ext cx="8674871" cy="646331"/>
          </a:xfrm>
          <a:prstGeom prst="rect">
            <a:avLst/>
          </a:prstGeom>
        </p:spPr>
        <p:txBody>
          <a:bodyPr wrap="square">
            <a:spAutoFit/>
          </a:bodyPr>
          <a:lstStyle/>
          <a:p>
            <a:pPr algn="just"/>
            <a:r>
              <a:rPr lang="fr-FR" dirty="0">
                <a:latin typeface="Arial" panose="020B0604020202020204" pitchFamily="34" charset="0"/>
                <a:cs typeface="Arial" panose="020B0604020202020204" pitchFamily="34" charset="0"/>
              </a:rPr>
              <a:t>L'</a:t>
            </a:r>
            <a:r>
              <a:rPr lang="fr-FR" b="1" dirty="0">
                <a:latin typeface="Arial" panose="020B0604020202020204" pitchFamily="34" charset="0"/>
                <a:cs typeface="Arial" panose="020B0604020202020204" pitchFamily="34" charset="0"/>
              </a:rPr>
              <a:t>indice glycémique</a:t>
            </a:r>
            <a:r>
              <a:rPr lang="fr-FR" dirty="0">
                <a:latin typeface="Arial" panose="020B0604020202020204" pitchFamily="34" charset="0"/>
                <a:cs typeface="Arial" panose="020B0604020202020204" pitchFamily="34" charset="0"/>
              </a:rPr>
              <a:t>: critère de classement des aliments contenant des glucides, basé sur leurs effets sur la glycémie durant les deux heures suivant leur ingestion. </a:t>
            </a:r>
          </a:p>
        </p:txBody>
      </p:sp>
      <p:sp>
        <p:nvSpPr>
          <p:cNvPr id="5" name="Rectangle 4"/>
          <p:cNvSpPr/>
          <p:nvPr/>
        </p:nvSpPr>
        <p:spPr>
          <a:xfrm>
            <a:off x="3214999" y="5633844"/>
            <a:ext cx="4464496" cy="5314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92461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pic>
        <p:nvPicPr>
          <p:cNvPr id="5122" name="Picture 2" descr="Résultat de recherche d'images pour &quot;index glycémie élevée&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5656" y="2276872"/>
            <a:ext cx="5619750" cy="336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3823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
        <p:nvSpPr>
          <p:cNvPr id="3" name="ZoneTexte 2"/>
          <p:cNvSpPr txBox="1"/>
          <p:nvPr/>
        </p:nvSpPr>
        <p:spPr>
          <a:xfrm>
            <a:off x="6010575" y="6262285"/>
            <a:ext cx="2880320" cy="261610"/>
          </a:xfrm>
          <a:prstGeom prst="rect">
            <a:avLst/>
          </a:prstGeom>
          <a:noFill/>
        </p:spPr>
        <p:txBody>
          <a:bodyPr wrap="square" rtlCol="0">
            <a:spAutoFit/>
          </a:bodyPr>
          <a:lstStyle/>
          <a:p>
            <a:pPr algn="r"/>
            <a:r>
              <a:rPr lang="fr-FR" sz="1100" i="1" dirty="0"/>
              <a:t>OMS, rapport mondiale de l’OMS </a:t>
            </a:r>
          </a:p>
        </p:txBody>
      </p:sp>
      <p:pic>
        <p:nvPicPr>
          <p:cNvPr id="5122" name="Picture 2" descr="Résultat de recherche d'images pour &quot;index glycémie élevée&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875" y="2924944"/>
            <a:ext cx="3543609" cy="212016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Résultat de recherche d'images pour &quot;glycémie et hyperglycémie&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30625" y="2404375"/>
            <a:ext cx="4691015" cy="3515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3879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8875" y="116632"/>
            <a:ext cx="8640960" cy="1384995"/>
          </a:xfrm>
          <a:prstGeom prst="rect">
            <a:avLst/>
          </a:prstGeom>
          <a:solidFill>
            <a:schemeClr val="accent2"/>
          </a:solidFill>
        </p:spPr>
        <p:txBody>
          <a:bodyPr wrap="square" rtlCol="0">
            <a:spAutoFit/>
          </a:bodyPr>
          <a:lstStyle/>
          <a:p>
            <a:pPr algn="ctr"/>
            <a:endParaRPr lang="fr-FR" sz="2800" b="1" dirty="0">
              <a:solidFill>
                <a:schemeClr val="bg1"/>
              </a:solidFill>
            </a:endParaRPr>
          </a:p>
          <a:p>
            <a:pPr algn="ctr"/>
            <a:r>
              <a:rPr lang="fr-FR" sz="2800" b="1" dirty="0">
                <a:solidFill>
                  <a:schemeClr val="bg1"/>
                </a:solidFill>
              </a:rPr>
              <a:t>TD : Introduction au TD</a:t>
            </a:r>
          </a:p>
          <a:p>
            <a:pPr algn="ctr"/>
            <a:endParaRPr lang="fr-FR" sz="2800" b="1" dirty="0">
              <a:solidFill>
                <a:schemeClr val="bg1"/>
              </a:solidFill>
            </a:endParaRPr>
          </a:p>
        </p:txBody>
      </p:sp>
      <p:sp>
        <p:nvSpPr>
          <p:cNvPr id="3" name="Rectangle 2"/>
          <p:cNvSpPr/>
          <p:nvPr/>
        </p:nvSpPr>
        <p:spPr>
          <a:xfrm>
            <a:off x="189116" y="1844824"/>
            <a:ext cx="8640960" cy="1338828"/>
          </a:xfrm>
          <a:prstGeom prst="rect">
            <a:avLst/>
          </a:prstGeom>
        </p:spPr>
        <p:txBody>
          <a:bodyPr wrap="square">
            <a:spAutoFit/>
          </a:bodyPr>
          <a:lstStyle/>
          <a:p>
            <a:pPr marL="285750" indent="-285750" algn="just">
              <a:lnSpc>
                <a:spcPct val="150000"/>
              </a:lnSpc>
              <a:buFont typeface="Wingdings"/>
              <a:buChar char="à"/>
            </a:pPr>
            <a:r>
              <a:rPr lang="fr-FR" dirty="0">
                <a:latin typeface="Arial" panose="020B0604020202020204" pitchFamily="34" charset="0"/>
                <a:cs typeface="Arial" panose="020B0604020202020204" pitchFamily="34" charset="0"/>
                <a:sym typeface="Wingdings" panose="05000000000000000000" pitchFamily="2" charset="2"/>
              </a:rPr>
              <a:t>DIABETE TYPE 1: </a:t>
            </a:r>
          </a:p>
          <a:p>
            <a:pPr marL="285750" indent="-285750" algn="just">
              <a:lnSpc>
                <a:spcPct val="150000"/>
              </a:lnSpc>
              <a:buFont typeface="Arial" panose="020B0604020202020204" pitchFamily="34" charset="0"/>
              <a:buChar char="•"/>
            </a:pPr>
            <a:r>
              <a:rPr lang="fr-FR" dirty="0">
                <a:latin typeface="Arial" panose="020B0604020202020204" pitchFamily="34" charset="0"/>
                <a:cs typeface="Arial" panose="020B0604020202020204" pitchFamily="34" charset="0"/>
              </a:rPr>
              <a:t>hyperglycémie due à une déficience absolue de la production d’insuline par le pancréas.</a:t>
            </a:r>
          </a:p>
        </p:txBody>
      </p:sp>
    </p:spTree>
    <p:extLst>
      <p:ext uri="{BB962C8B-B14F-4D97-AF65-F5344CB8AC3E}">
        <p14:creationId xmlns:p14="http://schemas.microsoft.com/office/powerpoint/2010/main" val="165950613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19974</TotalTime>
  <Words>1754</Words>
  <Application>Microsoft Office PowerPoint</Application>
  <PresentationFormat>Affichage à l'écran (4:3)</PresentationFormat>
  <Paragraphs>135</Paragraphs>
  <Slides>12</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12</vt:i4>
      </vt:variant>
    </vt:vector>
  </HeadingPairs>
  <TitlesOfParts>
    <vt:vector size="16" baseType="lpstr">
      <vt:lpstr>Arial</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Physiologie</dc:title>
  <dc:creator>Emilie Martinez</dc:creator>
  <cp:lastModifiedBy>Emilie Martinez</cp:lastModifiedBy>
  <cp:revision>817</cp:revision>
  <dcterms:created xsi:type="dcterms:W3CDTF">2016-06-17T08:45:12Z</dcterms:created>
  <dcterms:modified xsi:type="dcterms:W3CDTF">2022-01-31T09:59:49Z</dcterms:modified>
</cp:coreProperties>
</file>