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000000"/>
    <a:srgbClr val="93CBFF"/>
    <a:srgbClr val="00AF9C"/>
    <a:srgbClr val="7BC2B6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99" d="100"/>
          <a:sy n="99" d="100"/>
        </p:scale>
        <p:origin x="920" y="176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199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9" y="3970581"/>
            <a:ext cx="8018859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86" indent="0" algn="ctr">
              <a:buNone/>
              <a:defRPr sz="2338"/>
            </a:lvl2pPr>
            <a:lvl3pPr marL="1069173" indent="0" algn="ctr">
              <a:buNone/>
              <a:defRPr sz="2104"/>
            </a:lvl3pPr>
            <a:lvl4pPr marL="1603760" indent="0" algn="ctr">
              <a:buNone/>
              <a:defRPr sz="1870"/>
            </a:lvl4pPr>
            <a:lvl5pPr marL="2138348" indent="0" algn="ctr">
              <a:buNone/>
              <a:defRPr sz="1870"/>
            </a:lvl5pPr>
            <a:lvl6pPr marL="2672932" indent="0" algn="ctr">
              <a:buNone/>
              <a:defRPr sz="1870"/>
            </a:lvl6pPr>
            <a:lvl7pPr marL="3207521" indent="0" algn="ctr">
              <a:buNone/>
              <a:defRPr sz="1870"/>
            </a:lvl7pPr>
            <a:lvl8pPr marL="3742108" indent="0" algn="ctr">
              <a:buNone/>
              <a:defRPr sz="1870"/>
            </a:lvl8pPr>
            <a:lvl9pPr marL="4276693" indent="0" algn="ctr">
              <a:buNone/>
              <a:defRPr sz="187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615" y="336195"/>
            <a:ext cx="7965135" cy="25549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</a:t>
            </a:r>
            <a:r>
              <a:rPr lang="fr-FR"/>
              <a:t>de l’Enregistrement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699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34586" indent="0">
              <a:buNone/>
              <a:defRPr sz="2546">
                <a:solidFill>
                  <a:srgbClr val="0096FF"/>
                </a:solidFill>
              </a:defRPr>
            </a:lvl2pPr>
            <a:lvl3pPr marL="1069173" indent="0">
              <a:buNone/>
              <a:defRPr sz="2263">
                <a:solidFill>
                  <a:srgbClr val="0096FF"/>
                </a:solidFill>
              </a:defRPr>
            </a:lvl3pPr>
            <a:lvl4pPr marL="1603758" marR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0">
                <a:solidFill>
                  <a:srgbClr val="0096FF"/>
                </a:solidFill>
              </a:defRPr>
            </a:lvl4pPr>
            <a:lvl5pPr marL="2138348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603758" marR="0" lvl="3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1" y="900916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314993"/>
            <a:ext cx="10691812" cy="278360"/>
          </a:xfrm>
          <a:prstGeom prst="rect">
            <a:avLst/>
          </a:prstGeom>
          <a:solidFill>
            <a:srgbClr val="0096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2" y="1"/>
            <a:ext cx="10691813" cy="349833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825451" y="345369"/>
            <a:ext cx="1071807" cy="49596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10445456" y="319383"/>
            <a:ext cx="1071807" cy="49596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252" y="375694"/>
            <a:ext cx="9221689" cy="20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2" y="7209841"/>
            <a:ext cx="10691813" cy="349834"/>
          </a:xfrm>
          <a:prstGeom prst="rect">
            <a:avLst/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944" y="7250295"/>
            <a:ext cx="2405658" cy="199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212" y="7250293"/>
            <a:ext cx="2338942" cy="19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575" y="7250296"/>
            <a:ext cx="3190662" cy="199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825451" y="697622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10445456" y="698784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7688688" y="-107913"/>
            <a:ext cx="258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Enregistrement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1069173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67294" indent="-267294" algn="l" defTabSz="10691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80188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33646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87105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405639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940228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40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98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86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17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76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34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932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521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210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69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E. 04 – Traçabilité des prises en charge des patients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1" y="900916"/>
            <a:ext cx="9221689" cy="451366"/>
          </a:xfrm>
        </p:spPr>
        <p:txBody>
          <a:bodyPr/>
          <a:lstStyle/>
          <a:p>
            <a:pPr lvl="1" algn="ctr"/>
            <a:r>
              <a:rPr lang="fr-FR" dirty="0"/>
              <a:t>Trimestre N°… 20…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1 sur ….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C76B31F-8311-C847-B110-187A3D5C8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90748"/>
              </p:ext>
            </p:extLst>
          </p:nvPr>
        </p:nvGraphicFramePr>
        <p:xfrm>
          <a:off x="805622" y="1352282"/>
          <a:ext cx="9080566" cy="554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705">
                  <a:extLst>
                    <a:ext uri="{9D8B030D-6E8A-4147-A177-3AD203B41FA5}">
                      <a16:colId xmlns:a16="http://schemas.microsoft.com/office/drawing/2014/main" val="982445549"/>
                    </a:ext>
                  </a:extLst>
                </a:gridCol>
                <a:gridCol w="1866773">
                  <a:extLst>
                    <a:ext uri="{9D8B030D-6E8A-4147-A177-3AD203B41FA5}">
                      <a16:colId xmlns:a16="http://schemas.microsoft.com/office/drawing/2014/main" val="2015382368"/>
                    </a:ext>
                  </a:extLst>
                </a:gridCol>
                <a:gridCol w="2008554">
                  <a:extLst>
                    <a:ext uri="{9D8B030D-6E8A-4147-A177-3AD203B41FA5}">
                      <a16:colId xmlns:a16="http://schemas.microsoft.com/office/drawing/2014/main" val="3858649575"/>
                    </a:ext>
                  </a:extLst>
                </a:gridCol>
                <a:gridCol w="1393072">
                  <a:extLst>
                    <a:ext uri="{9D8B030D-6E8A-4147-A177-3AD203B41FA5}">
                      <a16:colId xmlns:a16="http://schemas.microsoft.com/office/drawing/2014/main" val="2979462118"/>
                    </a:ext>
                  </a:extLst>
                </a:gridCol>
                <a:gridCol w="1393731">
                  <a:extLst>
                    <a:ext uri="{9D8B030D-6E8A-4147-A177-3AD203B41FA5}">
                      <a16:colId xmlns:a16="http://schemas.microsoft.com/office/drawing/2014/main" val="728919808"/>
                    </a:ext>
                  </a:extLst>
                </a:gridCol>
                <a:gridCol w="1393731">
                  <a:extLst>
                    <a:ext uri="{9D8B030D-6E8A-4147-A177-3AD203B41FA5}">
                      <a16:colId xmlns:a16="http://schemas.microsoft.com/office/drawing/2014/main" val="3199400511"/>
                    </a:ext>
                  </a:extLst>
                </a:gridCol>
              </a:tblGrid>
              <a:tr h="1279016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Date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Nom et prénom du patient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Nom et prénom du professionnel réalisant la prise en charge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Orientation médicale demandée ?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TROD réalisé ?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Marque, N° de lot et date d’expiration du TROD (si réalisé)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709553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Oui</a:t>
                      </a:r>
                    </a:p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Oui</a:t>
                      </a:r>
                    </a:p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098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66600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4681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97126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35513"/>
                  </a:ext>
                </a:extLst>
              </a:tr>
            </a:tbl>
          </a:graphicData>
        </a:graphic>
      </p:graphicFrame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9B837390-7B2F-9B40-B2E1-AA3B9EC29155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E. 04 </a:t>
            </a:r>
            <a:r>
              <a:rPr lang="fr-FR"/>
              <a:t>– Traçabilité </a:t>
            </a:r>
            <a:r>
              <a:rPr lang="fr-FR" dirty="0"/>
              <a:t>des prises en charge des patients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… sur …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C76B31F-8311-C847-B110-187A3D5C8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62348"/>
              </p:ext>
            </p:extLst>
          </p:nvPr>
        </p:nvGraphicFramePr>
        <p:xfrm>
          <a:off x="805623" y="1008636"/>
          <a:ext cx="9080566" cy="554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705">
                  <a:extLst>
                    <a:ext uri="{9D8B030D-6E8A-4147-A177-3AD203B41FA5}">
                      <a16:colId xmlns:a16="http://schemas.microsoft.com/office/drawing/2014/main" val="982445549"/>
                    </a:ext>
                  </a:extLst>
                </a:gridCol>
                <a:gridCol w="1866773">
                  <a:extLst>
                    <a:ext uri="{9D8B030D-6E8A-4147-A177-3AD203B41FA5}">
                      <a16:colId xmlns:a16="http://schemas.microsoft.com/office/drawing/2014/main" val="2015382368"/>
                    </a:ext>
                  </a:extLst>
                </a:gridCol>
                <a:gridCol w="2008554">
                  <a:extLst>
                    <a:ext uri="{9D8B030D-6E8A-4147-A177-3AD203B41FA5}">
                      <a16:colId xmlns:a16="http://schemas.microsoft.com/office/drawing/2014/main" val="3858649575"/>
                    </a:ext>
                  </a:extLst>
                </a:gridCol>
                <a:gridCol w="1393072">
                  <a:extLst>
                    <a:ext uri="{9D8B030D-6E8A-4147-A177-3AD203B41FA5}">
                      <a16:colId xmlns:a16="http://schemas.microsoft.com/office/drawing/2014/main" val="2979462118"/>
                    </a:ext>
                  </a:extLst>
                </a:gridCol>
                <a:gridCol w="1393731">
                  <a:extLst>
                    <a:ext uri="{9D8B030D-6E8A-4147-A177-3AD203B41FA5}">
                      <a16:colId xmlns:a16="http://schemas.microsoft.com/office/drawing/2014/main" val="728919808"/>
                    </a:ext>
                  </a:extLst>
                </a:gridCol>
                <a:gridCol w="1393731">
                  <a:extLst>
                    <a:ext uri="{9D8B030D-6E8A-4147-A177-3AD203B41FA5}">
                      <a16:colId xmlns:a16="http://schemas.microsoft.com/office/drawing/2014/main" val="3199400511"/>
                    </a:ext>
                  </a:extLst>
                </a:gridCol>
              </a:tblGrid>
              <a:tr h="1279016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Date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Nom et prénom du patient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Nom et prénom du professionnel réalisant la prise en charge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Orientation médicale demandée ?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TROD réalisé ?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effectLst/>
                        </a:rPr>
                        <a:t>Marque, N° de lot et date d’expiration du TROD (si réalisé)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709553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Oui</a:t>
                      </a:r>
                    </a:p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Oui</a:t>
                      </a:r>
                    </a:p>
                    <a:p>
                      <a:pPr algn="l"/>
                      <a:r>
                        <a:rPr lang="fr-FR" altLang="fr-F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098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66600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4681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97126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Oui</a:t>
                      </a:r>
                    </a:p>
                    <a:p>
                      <a:pPr marL="0" marR="0" lvl="0" indent="0" algn="l" defTabSz="1069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35513"/>
                  </a:ext>
                </a:extLst>
              </a:tr>
            </a:tbl>
          </a:graphicData>
        </a:graphic>
      </p:graphicFrame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36E0CC9D-F699-DC42-A864-88F653CB44FE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368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enregistrements horizontale" id="{77279159-1017-604F-A92E-6AE03DA6D3DE}" vid="{CCCD140B-022D-C94E-A9E7-65B4264D08B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8</TotalTime>
  <Words>243</Words>
  <Application>Microsoft Macintosh PowerPoint</Application>
  <PresentationFormat>Personnalisé</PresentationFormat>
  <Paragraphs>99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E. 04 – Traçabilité des prises en charge des patients</vt:lpstr>
      <vt:lpstr>E. 04 – Traçabilité des prises en charge des patients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04 – traçabilité des prises en charge des patients</dc:title>
  <dc:creator>Thibault Gaillard</dc:creator>
  <cp:lastModifiedBy>Thibault Gaillard</cp:lastModifiedBy>
  <cp:revision>5</cp:revision>
  <cp:lastPrinted>2021-10-11T08:39:40Z</cp:lastPrinted>
  <dcterms:created xsi:type="dcterms:W3CDTF">2021-10-14T08:56:28Z</dcterms:created>
  <dcterms:modified xsi:type="dcterms:W3CDTF">2021-10-18T15:01:01Z</dcterms:modified>
</cp:coreProperties>
</file>