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20B6CDC-869D-7B4A-B6D6-C1C777B48F57}">
          <p14:sldIdLst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7CD"/>
    <a:srgbClr val="00AF9C"/>
    <a:srgbClr val="DBEEEB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39"/>
    <p:restoredTop sz="95865"/>
  </p:normalViewPr>
  <p:slideViewPr>
    <p:cSldViewPr snapToGrid="0" snapToObjects="1">
      <p:cViewPr varScale="1">
        <p:scale>
          <a:sx n="99" d="100"/>
          <a:sy n="99" d="100"/>
        </p:scale>
        <p:origin x="752" y="184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8" y="1237200"/>
            <a:ext cx="9088041" cy="2631887"/>
          </a:xfrm>
        </p:spPr>
        <p:txBody>
          <a:bodyPr anchor="b"/>
          <a:lstStyle>
            <a:lvl1pPr algn="ctr">
              <a:defRPr sz="70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9" y="3970582"/>
            <a:ext cx="8018859" cy="1825171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14" indent="0" algn="ctr">
              <a:buNone/>
              <a:defRPr sz="2338"/>
            </a:lvl2pPr>
            <a:lvl3pPr marL="1069228" indent="0" algn="ctr">
              <a:buNone/>
              <a:defRPr sz="2104"/>
            </a:lvl3pPr>
            <a:lvl4pPr marL="1603843" indent="0" algn="ctr">
              <a:buNone/>
              <a:defRPr sz="1870"/>
            </a:lvl4pPr>
            <a:lvl5pPr marL="2138458" indent="0" algn="ctr">
              <a:buNone/>
              <a:defRPr sz="1870"/>
            </a:lvl5pPr>
            <a:lvl6pPr marL="2673069" indent="0" algn="ctr">
              <a:buNone/>
              <a:defRPr sz="1870"/>
            </a:lvl6pPr>
            <a:lvl7pPr marL="3207686" indent="0" algn="ctr">
              <a:buNone/>
              <a:defRPr sz="1870"/>
            </a:lvl7pPr>
            <a:lvl8pPr marL="3742301" indent="0" algn="ctr">
              <a:buNone/>
              <a:defRPr sz="1870"/>
            </a:lvl8pPr>
            <a:lvl9pPr marL="4276914" indent="0" algn="ctr">
              <a:buNone/>
              <a:defRPr sz="187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91615" y="336195"/>
            <a:ext cx="7965135" cy="255498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699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34614" indent="0">
              <a:buNone/>
              <a:defRPr sz="2546">
                <a:solidFill>
                  <a:srgbClr val="00AF9C"/>
                </a:solidFill>
              </a:defRPr>
            </a:lvl2pPr>
            <a:lvl3pPr marL="1069228" indent="0">
              <a:buNone/>
              <a:defRPr sz="2263">
                <a:solidFill>
                  <a:srgbClr val="00AF9C"/>
                </a:solidFill>
              </a:defRPr>
            </a:lvl3pPr>
            <a:lvl4pPr marL="1603840" marR="0" indent="0" algn="l" defTabSz="1069228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980">
                <a:solidFill>
                  <a:srgbClr val="00AF9C"/>
                </a:solidFill>
              </a:defRPr>
            </a:lvl4pPr>
            <a:lvl5pPr marL="2138458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603840" marR="0" lvl="3" indent="0" algn="l" defTabSz="1069228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1069228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1" y="900916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314993"/>
            <a:ext cx="10691812" cy="278360"/>
          </a:xfrm>
          <a:prstGeom prst="rect">
            <a:avLst/>
          </a:prstGeom>
          <a:solidFill>
            <a:srgbClr val="00AF9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4" y="1"/>
            <a:ext cx="10691813" cy="349833"/>
          </a:xfrm>
          <a:prstGeom prst="rect">
            <a:avLst/>
          </a:prstGeom>
          <a:solidFill>
            <a:srgbClr val="00A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825451" y="345370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10445457" y="344784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0252" y="375694"/>
            <a:ext cx="9221689" cy="203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4" y="7209841"/>
            <a:ext cx="10691813" cy="349834"/>
          </a:xfrm>
          <a:prstGeom prst="rect">
            <a:avLst/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0944" y="7250295"/>
            <a:ext cx="2405658" cy="199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212" y="7250293"/>
            <a:ext cx="2338942" cy="199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575" y="7250297"/>
            <a:ext cx="3190662" cy="199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825451" y="6976225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10445457" y="6987845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8545867" y="-107913"/>
            <a:ext cx="1724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Cambria" panose="02040503050406030204" pitchFamily="18" charset="0"/>
              </a:rPr>
              <a:t>Protocole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1069228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67308" indent="-267308" algn="l" defTabSz="1069228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801921" indent="-267308" algn="l" defTabSz="1069228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336536" indent="-267308" algn="l" defTabSz="1069228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871149" indent="-267308" algn="l" defTabSz="1069228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405762" indent="-267308" algn="l" defTabSz="1069228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940379" indent="-267308" algn="l" defTabSz="1069228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474992" indent="-267308" algn="l" defTabSz="1069228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4009607" indent="-267308" algn="l" defTabSz="1069228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544221" indent="-267308" algn="l" defTabSz="1069228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2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614" algn="l" defTabSz="106922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9228" algn="l" defTabSz="106922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843" algn="l" defTabSz="106922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8458" algn="l" defTabSz="106922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3069" algn="l" defTabSz="106922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7686" algn="l" defTabSz="106922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2301" algn="l" defTabSz="106922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6914" algn="l" defTabSz="106922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ampus.cerimes.fr/orl/enseignement/angine/site/htm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E08E3-7069-BF47-A5C7-49889F6A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156" y="336196"/>
            <a:ext cx="8885596" cy="290821"/>
          </a:xfrm>
        </p:spPr>
        <p:txBody>
          <a:bodyPr/>
          <a:lstStyle/>
          <a:p>
            <a:r>
              <a:rPr lang="fr-FR" dirty="0"/>
              <a:t>PR. 01.1 – Programme de formation des IDE et des pharmaciens d’officine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C1432-1E18-ED47-8BEB-F5C60171B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/>
              <a:t>Conditions</a:t>
            </a:r>
            <a:r>
              <a:rPr lang="fr-FR" b="1" dirty="0"/>
              <a:t> </a:t>
            </a:r>
            <a:r>
              <a:rPr lang="fr-FR" dirty="0"/>
              <a:t>préalables</a:t>
            </a:r>
          </a:p>
          <a:p>
            <a:pPr marL="285765" indent="-285765">
              <a:buFont typeface="Arial" panose="020B0604020202020204" pitchFamily="34" charset="0"/>
              <a:buChar char="•"/>
            </a:pPr>
            <a:r>
              <a:rPr lang="fr-FR" dirty="0"/>
              <a:t>La formation a une durée de 10h</a:t>
            </a:r>
          </a:p>
          <a:p>
            <a:pPr marL="285765" indent="-285765">
              <a:buFont typeface="Arial" panose="020B0604020202020204" pitchFamily="34" charset="0"/>
              <a:buChar char="•"/>
            </a:pPr>
            <a:r>
              <a:rPr lang="fr-FR" dirty="0"/>
              <a:t>La formation est dispensée par l’ensemble des médecins généralistes adhérents au protocole afin d’harmoniser les pratiques. Parmi eux se trouve au moins un maitre de stage des universités</a:t>
            </a:r>
          </a:p>
          <a:p>
            <a:pPr marL="285765" indent="-285765">
              <a:buFont typeface="Arial" panose="020B0604020202020204" pitchFamily="34" charset="0"/>
              <a:buChar char="•"/>
            </a:pPr>
            <a:r>
              <a:rPr lang="fr-FR" dirty="0"/>
              <a:t>Le contenu de la formation est issu de l’Unf3s et reprend l’item 146 du campus d’ORL collège français d’ORL et de chirurgie cervico-faciale. Il est disponible ici : </a:t>
            </a:r>
            <a:r>
              <a:rPr lang="fr-FR" u="sng" dirty="0">
                <a:solidFill>
                  <a:srgbClr val="00AF9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http://campus.cerimes.fr/orl/enseignement/angine/site/html/</a:t>
            </a:r>
            <a:endParaRPr lang="fr-FR" dirty="0">
              <a:solidFill>
                <a:srgbClr val="00AF9C"/>
              </a:solidFill>
            </a:endParaRPr>
          </a:p>
          <a:p>
            <a:pPr lvl="1"/>
            <a:endParaRPr lang="fr-FR" dirty="0"/>
          </a:p>
          <a:p>
            <a:pPr lvl="1"/>
            <a:r>
              <a:rPr lang="fr-FR" dirty="0"/>
              <a:t>Documents associés</a:t>
            </a:r>
          </a:p>
          <a:p>
            <a:pPr marL="285765" indent="-285765">
              <a:buFont typeface="Arial" panose="020B0604020202020204" pitchFamily="34" charset="0"/>
              <a:buChar char="•"/>
            </a:pPr>
            <a:r>
              <a:rPr lang="fr-FR" i="1" dirty="0"/>
              <a:t>« PR. 01.2 – Formulaire de prise en charge patient »</a:t>
            </a:r>
            <a:endParaRPr lang="fr-FR" dirty="0"/>
          </a:p>
          <a:p>
            <a:pPr marL="285765" indent="-285765">
              <a:buFont typeface="Arial" panose="020B0604020202020204" pitchFamily="34" charset="0"/>
              <a:buChar char="•"/>
            </a:pPr>
            <a:r>
              <a:rPr lang="fr-FR" i="1" dirty="0"/>
              <a:t>« PR. 01.7 – Modèle de prescription type »</a:t>
            </a:r>
            <a:endParaRPr lang="fr-FR" dirty="0"/>
          </a:p>
          <a:p>
            <a:pPr marL="285765" indent="-285765">
              <a:buFont typeface="Arial" panose="020B0604020202020204" pitchFamily="34" charset="0"/>
              <a:buChar char="•"/>
            </a:pPr>
            <a:r>
              <a:rPr lang="fr-FR" i="1" dirty="0"/>
              <a:t>« E.03 – Attestation de formation du pharmacien d’officine ou de l’IDE »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1 sur 5</a:t>
            </a:r>
          </a:p>
        </p:txBody>
      </p:sp>
      <p:sp>
        <p:nvSpPr>
          <p:cNvPr id="5" name="Espace réservé du texte 7">
            <a:extLst>
              <a:ext uri="{FF2B5EF4-FFF2-40B4-BE49-F238E27FC236}">
                <a16:creationId xmlns:a16="http://schemas.microsoft.com/office/drawing/2014/main" id="{219F158E-3281-8846-A334-F498FF3EE430}"/>
              </a:ext>
            </a:extLst>
          </p:cNvPr>
          <p:cNvSpPr txBox="1">
            <a:spLocks/>
          </p:cNvSpPr>
          <p:nvPr/>
        </p:nvSpPr>
        <p:spPr>
          <a:xfrm>
            <a:off x="275426" y="7250293"/>
            <a:ext cx="3432378" cy="31874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336536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871149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405762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940379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92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607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221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0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C3929B-361C-C944-8411-7470F68A8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/>
              <a:t>Contenu et objectifs de la formation (1/2)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E7B0A9B-CF83-8D42-9A9C-F09572DF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2 sur 5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C4AE72A6-64B1-A74E-BEFB-73392FB2C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156" y="336196"/>
            <a:ext cx="8885596" cy="290821"/>
          </a:xfrm>
        </p:spPr>
        <p:txBody>
          <a:bodyPr/>
          <a:lstStyle/>
          <a:p>
            <a:r>
              <a:rPr lang="fr-FR" dirty="0"/>
              <a:t>PR. 01.1 – Programme de formation des IDE et des pharmaciens d’officine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FF215C7-1A9E-1746-AC60-53E755396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153" y="1186385"/>
            <a:ext cx="21558620" cy="646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19" rIns="91440" bIns="45719" numCol="1" anchor="ctr" anchorCtr="0" compatLnSpc="1">
            <a:prstTxWarp prst="textNoShape">
              <a:avLst/>
            </a:prstTxWarp>
            <a:spAutoFit/>
          </a:bodyPr>
          <a:lstStyle/>
          <a:p>
            <a:pPr defTabSz="914447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fr-FR" altLang="fr-FR">
                <a:latin typeface="Arial" panose="020B0604020202020204" pitchFamily="34" charset="0"/>
              </a:rPr>
            </a:br>
            <a:endParaRPr lang="fr-FR" altLang="fr-FR">
              <a:latin typeface="Arial" panose="020B0604020202020204" pitchFamily="34" charset="0"/>
            </a:endParaRPr>
          </a:p>
        </p:txBody>
      </p:sp>
      <p:graphicFrame>
        <p:nvGraphicFramePr>
          <p:cNvPr id="13" name="Tableau 13">
            <a:extLst>
              <a:ext uri="{FF2B5EF4-FFF2-40B4-BE49-F238E27FC236}">
                <a16:creationId xmlns:a16="http://schemas.microsoft.com/office/drawing/2014/main" id="{81C159B4-A745-DE40-BF08-4D7B988DB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007444"/>
              </p:ext>
            </p:extLst>
          </p:nvPr>
        </p:nvGraphicFramePr>
        <p:xfrm>
          <a:off x="966150" y="1440331"/>
          <a:ext cx="9002569" cy="42367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569">
                  <a:extLst>
                    <a:ext uri="{9D8B030D-6E8A-4147-A177-3AD203B41FA5}">
                      <a16:colId xmlns:a16="http://schemas.microsoft.com/office/drawing/2014/main" val="2852941871"/>
                    </a:ext>
                  </a:extLst>
                </a:gridCol>
                <a:gridCol w="1735200">
                  <a:extLst>
                    <a:ext uri="{9D8B030D-6E8A-4147-A177-3AD203B41FA5}">
                      <a16:colId xmlns:a16="http://schemas.microsoft.com/office/drawing/2014/main" val="992169039"/>
                    </a:ext>
                  </a:extLst>
                </a:gridCol>
                <a:gridCol w="3092400">
                  <a:extLst>
                    <a:ext uri="{9D8B030D-6E8A-4147-A177-3AD203B41FA5}">
                      <a16:colId xmlns:a16="http://schemas.microsoft.com/office/drawing/2014/main" val="4228996866"/>
                    </a:ext>
                  </a:extLst>
                </a:gridCol>
                <a:gridCol w="3092400">
                  <a:extLst>
                    <a:ext uri="{9D8B030D-6E8A-4147-A177-3AD203B41FA5}">
                      <a16:colId xmlns:a16="http://schemas.microsoft.com/office/drawing/2014/main" val="4067218245"/>
                    </a:ext>
                  </a:extLst>
                </a:gridCol>
              </a:tblGrid>
              <a:tr h="57911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T="45719" marB="45719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Compétence à acquérir</a:t>
                      </a:r>
                    </a:p>
                  </a:txBody>
                  <a:tcPr marT="45719" marB="45719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Objectifs pédagogiques</a:t>
                      </a:r>
                    </a:p>
                  </a:txBody>
                  <a:tcPr marT="45719" marB="45719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Programme</a:t>
                      </a:r>
                    </a:p>
                  </a:txBody>
                  <a:tcPr marT="45719" marB="45719" anchor="ctr">
                    <a:solidFill>
                      <a:srgbClr val="00AF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635409"/>
                  </a:ext>
                </a:extLst>
              </a:tr>
              <a:tr h="1047841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Déroulé du protocole et clinique</a:t>
                      </a:r>
                    </a:p>
                  </a:txBody>
                  <a:tcPr marT="45719" marB="45719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Capacité à identifier les critères et/ou symptômes pour lesquels la réponse DOIT être médicale et ne peut être déléguée</a:t>
                      </a:r>
                      <a:r>
                        <a:rPr lang="fr-FR" sz="1300" dirty="0">
                          <a:effectLst/>
                        </a:rPr>
                        <a:t> </a:t>
                      </a:r>
                      <a:endParaRPr lang="fr-FR" sz="1300" dirty="0"/>
                    </a:p>
                  </a:txBody>
                  <a:tcPr marT="45719" marB="45719" anchor="ctr">
                    <a:solidFill>
                      <a:srgbClr val="DBE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les IDE et les pharmaciens</a:t>
                      </a:r>
                      <a:endParaRPr lang="fr-FR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Établir, avec les médecins formateurs une liste (exhaustive et validée par la littérature) des critères justifiant un renvoi vers le médecin.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Effectuer l’examen permettant de définir le score de Mac Isaac</a:t>
                      </a:r>
                    </a:p>
                    <a:p>
                      <a:r>
                        <a:rPr lang="fr-FR" sz="13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les médecins, pharmaciens et IDE : </a:t>
                      </a:r>
                      <a:endParaRPr lang="fr-FR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Intégrer la liste et l’évaluation du score de Mac-Isaac dans un formulaire informatique intégré au dossier patient</a:t>
                      </a:r>
                    </a:p>
                    <a:p>
                      <a:r>
                        <a:rPr lang="fr-FR" sz="13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les IDE :</a:t>
                      </a:r>
                      <a:endParaRPr lang="fr-FR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Savoir identifier le(s) traitement(s) immunosuppresseur(s) sur une ordonnance</a:t>
                      </a:r>
                      <a:r>
                        <a:rPr lang="fr-FR" sz="1300" dirty="0">
                          <a:effectLst/>
                        </a:rPr>
                        <a:t> </a:t>
                      </a:r>
                      <a:endParaRPr lang="fr-FR" sz="1300" dirty="0"/>
                    </a:p>
                  </a:txBody>
                  <a:tcPr marT="45719" marB="45719" anchor="ctr">
                    <a:solidFill>
                      <a:srgbClr val="DBEEEB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Définition de l’angine et diagnostics différentiels à éliminer dont les signes de gravité (identification par photo)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Point d’attention sur les pièges, leur gravité et les dangers qu’ils représentent pour les patients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Rappel de la terminologie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Présentation de l’arbre décisionnel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Reconnaissance sur photo d’une angine et des différents types (angine </a:t>
                      </a:r>
                      <a:r>
                        <a:rPr lang="fr-FR" sz="13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pseudo-membraneuse</a:t>
                      </a: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herpangine</a:t>
                      </a: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phlegmon de l’amygdale et angine </a:t>
                      </a:r>
                      <a:r>
                        <a:rPr lang="fr-FR" sz="13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ulcéro</a:t>
                      </a: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-nécrotique)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fr-FR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3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 au score de Mac-Isaac</a:t>
                      </a:r>
                      <a:endParaRPr lang="fr-FR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Recherche d’adénopathies cervicales douloureuses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Recherche d’exsudat amygdalien</a:t>
                      </a:r>
                      <a:r>
                        <a:rPr lang="fr-FR" sz="1300" dirty="0">
                          <a:effectLst/>
                        </a:rPr>
                        <a:t> </a:t>
                      </a:r>
                      <a:endParaRPr lang="fr-FR" sz="1300" dirty="0"/>
                    </a:p>
                  </a:txBody>
                  <a:tcPr marT="45719" marB="45719" anchor="ctr">
                    <a:solidFill>
                      <a:srgbClr val="DBE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03743"/>
                  </a:ext>
                </a:extLst>
              </a:tr>
            </a:tbl>
          </a:graphicData>
        </a:graphic>
      </p:graphicFrame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4DD201C1-3133-E74A-A85C-C7DE2051A326}"/>
              </a:ext>
            </a:extLst>
          </p:cNvPr>
          <p:cNvSpPr txBox="1">
            <a:spLocks/>
          </p:cNvSpPr>
          <p:nvPr/>
        </p:nvSpPr>
        <p:spPr>
          <a:xfrm>
            <a:off x="275426" y="7250293"/>
            <a:ext cx="3432378" cy="31874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336536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871149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405762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940379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92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607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221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75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519EE4-ED62-0144-9A73-695CEB9C8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/>
              <a:t>Contenu et objectifs de la formation (2/2)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7F05C4-ABE3-1848-BE6A-84040A19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3 sur 5</a:t>
            </a:r>
          </a:p>
        </p:txBody>
      </p:sp>
      <p:graphicFrame>
        <p:nvGraphicFramePr>
          <p:cNvPr id="6" name="Tableau 13">
            <a:extLst>
              <a:ext uri="{FF2B5EF4-FFF2-40B4-BE49-F238E27FC236}">
                <a16:creationId xmlns:a16="http://schemas.microsoft.com/office/drawing/2014/main" id="{2258188C-51C7-9349-B680-D2C0A19A7B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203872"/>
              </p:ext>
            </p:extLst>
          </p:nvPr>
        </p:nvGraphicFramePr>
        <p:xfrm>
          <a:off x="966150" y="1440332"/>
          <a:ext cx="9002569" cy="5029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569">
                  <a:extLst>
                    <a:ext uri="{9D8B030D-6E8A-4147-A177-3AD203B41FA5}">
                      <a16:colId xmlns:a16="http://schemas.microsoft.com/office/drawing/2014/main" val="2852941871"/>
                    </a:ext>
                  </a:extLst>
                </a:gridCol>
                <a:gridCol w="1735200">
                  <a:extLst>
                    <a:ext uri="{9D8B030D-6E8A-4147-A177-3AD203B41FA5}">
                      <a16:colId xmlns:a16="http://schemas.microsoft.com/office/drawing/2014/main" val="992169039"/>
                    </a:ext>
                  </a:extLst>
                </a:gridCol>
                <a:gridCol w="3092400">
                  <a:extLst>
                    <a:ext uri="{9D8B030D-6E8A-4147-A177-3AD203B41FA5}">
                      <a16:colId xmlns:a16="http://schemas.microsoft.com/office/drawing/2014/main" val="4228996866"/>
                    </a:ext>
                  </a:extLst>
                </a:gridCol>
                <a:gridCol w="3092400">
                  <a:extLst>
                    <a:ext uri="{9D8B030D-6E8A-4147-A177-3AD203B41FA5}">
                      <a16:colId xmlns:a16="http://schemas.microsoft.com/office/drawing/2014/main" val="4067218245"/>
                    </a:ext>
                  </a:extLst>
                </a:gridCol>
              </a:tblGrid>
              <a:tr h="57911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T="45719" marB="45719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Compétence à acquérir</a:t>
                      </a:r>
                    </a:p>
                  </a:txBody>
                  <a:tcPr marT="45719" marB="45719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Objectifs pédagogiques</a:t>
                      </a:r>
                    </a:p>
                  </a:txBody>
                  <a:tcPr marT="45719" marB="45719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Programme</a:t>
                      </a:r>
                    </a:p>
                  </a:txBody>
                  <a:tcPr marT="45719" marB="45719" anchor="ctr">
                    <a:solidFill>
                      <a:srgbClr val="00AF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635409"/>
                  </a:ext>
                </a:extLst>
              </a:tr>
              <a:tr h="3383280">
                <a:tc rowSpan="2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TROD angine et thérapeutique</a:t>
                      </a:r>
                    </a:p>
                  </a:txBody>
                  <a:tcPr marT="45719" marB="45719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Effectuer un TROD angine</a:t>
                      </a:r>
                    </a:p>
                    <a:p>
                      <a:pPr algn="ctr"/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Identifier la molécule à prescrire et la posologie</a:t>
                      </a:r>
                      <a:r>
                        <a:rPr lang="fr-FR" sz="1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anchor="ctr">
                    <a:solidFill>
                      <a:srgbClr val="DBE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1" u="sng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Pour les IDE et les pharmaciens : </a:t>
                      </a:r>
                      <a:endParaRPr lang="fr-FR" sz="1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Effectuer un Test Rapide d’Orientation Diagnostique de l’angine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Être capable de choisir quelle molécule prescrire en fonction des recommandations</a:t>
                      </a:r>
                      <a:r>
                        <a:rPr lang="fr-FR" sz="1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anchor="ctr">
                    <a:solidFill>
                      <a:srgbClr val="DBEEEB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Démonstration de l’utilisation du TROD angine et essai par les délégués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Présentation des recommandations de la SPILF sur le mal de gorge</a:t>
                      </a:r>
                      <a:r>
                        <a:rPr lang="fr-FR" sz="1300" kern="1200" baseline="300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Présentation des molécules et de leurs effets secondaires et repérage d’une allergie ou d’une contre-indication au traitement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Présentation du danger de l’automédication par aspirine ou AINS 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Élaboration de deux prescriptions types (antibiothérapie et/ou traitement symptomatique) et introduction de celle-ci dans le formulaire de prise en charge patient (Cf. documents associés </a:t>
                      </a:r>
                      <a:r>
                        <a:rPr lang="fr-FR" sz="13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« PR. 01.2 –Formulaire de prise en charge patient » et</a:t>
                      </a: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300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« PR. 01.7 – Modèle de prescription type »</a:t>
                      </a: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Présentation des recommandations arrêt de travail</a:t>
                      </a:r>
                      <a:r>
                        <a:rPr lang="fr-FR" sz="1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anchor="ctr">
                    <a:solidFill>
                      <a:srgbClr val="DBE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5410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Cette partie de la formation est à recommencer en cas de modification des recommandations d’antibiothérapie (veille documentaire réalisée par les médecins)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DBEEE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fr-FR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Cette partie de la formation est à recommencer en cas de modification des recommandations d’antibiothérapie (veille documentaire réalisée par les médecins)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7973676"/>
                  </a:ext>
                </a:extLst>
              </a:tr>
            </a:tbl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C718A37C-C13E-0B4A-A80C-448B32A06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156" y="336196"/>
            <a:ext cx="8885596" cy="290821"/>
          </a:xfrm>
        </p:spPr>
        <p:txBody>
          <a:bodyPr/>
          <a:lstStyle/>
          <a:p>
            <a:r>
              <a:rPr lang="fr-FR" dirty="0"/>
              <a:t>PR. 01.1 – Programme de formation des IDE et des pharmaciens d’officine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4ECF385-F77A-8640-A14E-91659FE04781}"/>
              </a:ext>
            </a:extLst>
          </p:cNvPr>
          <p:cNvSpPr txBox="1"/>
          <p:nvPr/>
        </p:nvSpPr>
        <p:spPr>
          <a:xfrm>
            <a:off x="370390" y="6527852"/>
            <a:ext cx="9853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aseline="30000" dirty="0"/>
              <a:t>1</a:t>
            </a:r>
            <a:r>
              <a:rPr lang="fr-FR" dirty="0"/>
              <a:t>SPILF - SFP - GPIP. Antibiothérapie par voie générale en pratique courante dans les infections respiratoires hautes de l’adulte et de l’enfant. Recommandations de bonne pratique. Novembre 2011 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1EA8F553-A352-314A-85F6-9F146F12213B}"/>
              </a:ext>
            </a:extLst>
          </p:cNvPr>
          <p:cNvSpPr txBox="1">
            <a:spLocks/>
          </p:cNvSpPr>
          <p:nvPr/>
        </p:nvSpPr>
        <p:spPr>
          <a:xfrm>
            <a:off x="275426" y="7250293"/>
            <a:ext cx="3432378" cy="31874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336536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871149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405762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940379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92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607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221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174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5BD7EA-6E1E-9E48-84E4-283AE51BC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321907"/>
            <a:ext cx="8870901" cy="349605"/>
          </a:xfrm>
        </p:spPr>
        <p:txBody>
          <a:bodyPr/>
          <a:lstStyle/>
          <a:p>
            <a:r>
              <a:rPr lang="fr-FR" dirty="0"/>
              <a:t>PR. 01.1 – Programme de formation des IDE et des pharmaciens d’officine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C0AE8C-05B2-B449-AF4B-400A03EFB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fr-FR" dirty="0"/>
              <a:t>Evaluation des connaissances</a:t>
            </a:r>
          </a:p>
          <a:p>
            <a:r>
              <a:rPr lang="fr-FR" dirty="0"/>
              <a:t>La formation est validée par les médecins après la réussite de 10 cas pratiques/jeux de rôle pour lesquels les IDE et les pharmaciens auront : </a:t>
            </a:r>
          </a:p>
          <a:p>
            <a:pPr marL="285765" indent="-285765">
              <a:buFont typeface="Arial" panose="020B0604020202020204" pitchFamily="34" charset="0"/>
              <a:buChar char="•"/>
            </a:pPr>
            <a:r>
              <a:rPr lang="fr-FR" dirty="0"/>
              <a:t>Éliminé ou identifié les critères d’exclusion </a:t>
            </a:r>
          </a:p>
          <a:p>
            <a:pPr marL="285765" indent="-285765">
              <a:buFont typeface="Arial" panose="020B0604020202020204" pitchFamily="34" charset="0"/>
              <a:buChar char="•"/>
            </a:pPr>
            <a:r>
              <a:rPr lang="fr-FR" dirty="0"/>
              <a:t>Défini le score de Mac-Isaac et l’utilité du TROD angine</a:t>
            </a:r>
          </a:p>
          <a:p>
            <a:pPr marL="285765" indent="-285765">
              <a:buFont typeface="Arial" panose="020B0604020202020204" pitchFamily="34" charset="0"/>
              <a:buChar char="•"/>
            </a:pPr>
            <a:r>
              <a:rPr lang="fr-FR" dirty="0"/>
              <a:t>Prescrit, le cas échéant, la bonne molécule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Quand réaliser l’évaluation ? </a:t>
            </a:r>
          </a:p>
          <a:p>
            <a:pPr marL="285765" indent="-285765">
              <a:buFont typeface="Arial" panose="020B0604020202020204" pitchFamily="34" charset="0"/>
              <a:buChar char="•"/>
            </a:pPr>
            <a:r>
              <a:rPr lang="fr-FR" dirty="0"/>
              <a:t>En fin de parcours de formation</a:t>
            </a:r>
          </a:p>
          <a:p>
            <a:pPr marL="285765" indent="-285765">
              <a:buFont typeface="Arial" panose="020B0604020202020204" pitchFamily="34" charset="0"/>
              <a:buChar char="•"/>
            </a:pPr>
            <a:r>
              <a:rPr lang="fr-FR" dirty="0"/>
              <a:t>3 mois après la formation, puis tous les 6 mois lors du groupe d’analyse de pratique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Une fois l’évaluation des savoirs validée, les médecins formateurs remettent au pharmacien d’officine ou à l’IDE une attestation de formation (Cf. document associé </a:t>
            </a:r>
            <a:r>
              <a:rPr lang="fr-FR" i="1" dirty="0"/>
              <a:t>« E.03 – Attestation de formation du pharmacien d’officine ou de l’IDE »</a:t>
            </a:r>
            <a:r>
              <a:rPr lang="fr-FR" dirty="0"/>
              <a:t>)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A677C8-B209-824D-9706-6DC71950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4 sur 5</a:t>
            </a:r>
          </a:p>
        </p:txBody>
      </p:sp>
      <p:sp>
        <p:nvSpPr>
          <p:cNvPr id="5" name="Espace réservé du texte 7">
            <a:extLst>
              <a:ext uri="{FF2B5EF4-FFF2-40B4-BE49-F238E27FC236}">
                <a16:creationId xmlns:a16="http://schemas.microsoft.com/office/drawing/2014/main" id="{62EC2D96-5AC7-1B45-8C86-2BDF48B495C8}"/>
              </a:ext>
            </a:extLst>
          </p:cNvPr>
          <p:cNvSpPr txBox="1">
            <a:spLocks/>
          </p:cNvSpPr>
          <p:nvPr/>
        </p:nvSpPr>
        <p:spPr>
          <a:xfrm>
            <a:off x="275426" y="7250293"/>
            <a:ext cx="3432378" cy="31874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336536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871149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405762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940379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92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607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221" indent="-267308" algn="l" defTabSz="1069228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19190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 graphique protocole - masque horizontal" id="{58C4728A-23A3-2544-A5F9-34C18544648B}" vid="{AE238CE0-7472-734B-BEF4-8A56BF6374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74</TotalTime>
  <Words>764</Words>
  <Application>Microsoft Macintosh PowerPoint</Application>
  <PresentationFormat>Personnalisé</PresentationFormat>
  <Paragraphs>73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Thème Office</vt:lpstr>
      <vt:lpstr>PR. 01.1 – Programme de formation des IDE et des pharmaciens d’officine</vt:lpstr>
      <vt:lpstr>PR. 01.1 – Programme de formation des IDE et des pharmaciens d’officine</vt:lpstr>
      <vt:lpstr>PR. 01.1 – Programme de formation des IDE et des pharmaciens d’officine</vt:lpstr>
      <vt:lpstr>PR. 01.1 – Programme de formation des IDE et des pharmaciens d’officine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PR. 01.1 – Programme de formation des IDE et des pharmaciens d’officine</dc:title>
  <dc:creator>Thibault Gaillard</dc:creator>
  <cp:lastModifiedBy>Thibault Gaillard</cp:lastModifiedBy>
  <cp:revision>8</cp:revision>
  <cp:lastPrinted>2021-10-11T08:39:40Z</cp:lastPrinted>
  <dcterms:created xsi:type="dcterms:W3CDTF">2021-10-13T17:05:43Z</dcterms:created>
  <dcterms:modified xsi:type="dcterms:W3CDTF">2021-10-18T15:00:47Z</dcterms:modified>
</cp:coreProperties>
</file>