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9D7CD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70" d="100"/>
          <a:sy n="70" d="100"/>
        </p:scale>
        <p:origin x="2592" y="19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A9A85-8C73-9742-B47B-2728CEFE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5488"/>
            <a:ext cx="7389628" cy="361356"/>
          </a:xfrm>
        </p:spPr>
        <p:txBody>
          <a:bodyPr>
            <a:noAutofit/>
          </a:bodyPr>
          <a:lstStyle/>
          <a:p>
            <a:r>
              <a:rPr lang="fr-FR" sz="1800" dirty="0"/>
              <a:t>PR. 01.1 – Programme de formation des IDE et des pharmaciens d’officine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B10E07-1D74-194A-8A59-162D162FB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1274184"/>
            <a:ext cx="6520220" cy="1028749"/>
          </a:xfrm>
        </p:spPr>
        <p:txBody>
          <a:bodyPr/>
          <a:lstStyle/>
          <a:p>
            <a:pPr lvl="1"/>
            <a:r>
              <a:rPr lang="fr-FR" b="1" dirty="0">
                <a:solidFill>
                  <a:srgbClr val="00AF9C"/>
                </a:solidFill>
              </a:rPr>
              <a:t>Éléments pour établir la prescription type</a:t>
            </a:r>
            <a:r>
              <a:rPr lang="fr-FR" sz="1800" b="1" dirty="0">
                <a:solidFill>
                  <a:srgbClr val="00AF9C"/>
                </a:solidFill>
              </a:rPr>
              <a:t> </a:t>
            </a:r>
          </a:p>
          <a:p>
            <a:pPr lvl="1"/>
            <a:r>
              <a:rPr lang="fr-FR" sz="1800" b="1" dirty="0">
                <a:solidFill>
                  <a:srgbClr val="00AF9C"/>
                </a:solidFill>
              </a:rPr>
              <a:t>(à insérer dans ce formulaire au cours de la formation)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4CF39E-7ECE-FC45-B823-11665548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5 sur 5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7A1C071-7F76-5947-BACB-C37922065633}"/>
              </a:ext>
            </a:extLst>
          </p:cNvPr>
          <p:cNvGraphicFramePr>
            <a:graphicFrameLocks noGrp="1"/>
          </p:cNvGraphicFramePr>
          <p:nvPr/>
        </p:nvGraphicFramePr>
        <p:xfrm>
          <a:off x="664940" y="2893828"/>
          <a:ext cx="6229793" cy="185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139">
                  <a:extLst>
                    <a:ext uri="{9D8B030D-6E8A-4147-A177-3AD203B41FA5}">
                      <a16:colId xmlns:a16="http://schemas.microsoft.com/office/drawing/2014/main" val="942649801"/>
                    </a:ext>
                  </a:extLst>
                </a:gridCol>
                <a:gridCol w="2076827">
                  <a:extLst>
                    <a:ext uri="{9D8B030D-6E8A-4147-A177-3AD203B41FA5}">
                      <a16:colId xmlns:a16="http://schemas.microsoft.com/office/drawing/2014/main" val="2015306266"/>
                    </a:ext>
                  </a:extLst>
                </a:gridCol>
                <a:gridCol w="2076827">
                  <a:extLst>
                    <a:ext uri="{9D8B030D-6E8A-4147-A177-3AD203B41FA5}">
                      <a16:colId xmlns:a16="http://schemas.microsoft.com/office/drawing/2014/main" val="523033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Molécule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Posologie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Durée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5526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Amoxicilline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2g/j en 2 prises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6 jours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27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Céfuroxime-axétil (si allergie bénigne à la pénicilline)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500mg/j en 2 prises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4 jours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1072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Azithromycine (si contre-indication aux bêta-lactamines)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500mg/j en 1 prise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3j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14206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16FD69D-8494-6644-9B03-E281C0717065}"/>
              </a:ext>
            </a:extLst>
          </p:cNvPr>
          <p:cNvGraphicFramePr>
            <a:graphicFrameLocks noGrp="1"/>
          </p:cNvGraphicFramePr>
          <p:nvPr/>
        </p:nvGraphicFramePr>
        <p:xfrm>
          <a:off x="664939" y="5342098"/>
          <a:ext cx="6229793" cy="2267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139">
                  <a:extLst>
                    <a:ext uri="{9D8B030D-6E8A-4147-A177-3AD203B41FA5}">
                      <a16:colId xmlns:a16="http://schemas.microsoft.com/office/drawing/2014/main" val="1827307397"/>
                    </a:ext>
                  </a:extLst>
                </a:gridCol>
                <a:gridCol w="2076827">
                  <a:extLst>
                    <a:ext uri="{9D8B030D-6E8A-4147-A177-3AD203B41FA5}">
                      <a16:colId xmlns:a16="http://schemas.microsoft.com/office/drawing/2014/main" val="1523569555"/>
                    </a:ext>
                  </a:extLst>
                </a:gridCol>
                <a:gridCol w="2076827">
                  <a:extLst>
                    <a:ext uri="{9D8B030D-6E8A-4147-A177-3AD203B41FA5}">
                      <a16:colId xmlns:a16="http://schemas.microsoft.com/office/drawing/2014/main" val="2360384240"/>
                    </a:ext>
                  </a:extLst>
                </a:gridCol>
              </a:tblGrid>
              <a:tr h="223286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Molécule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Posologie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Durée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35149"/>
                  </a:ext>
                </a:extLst>
              </a:tr>
              <a:tr h="681486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Amoxicilline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50mg/kg/j en 2 prises, sans dépasser la posologie adulte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6 jours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02844"/>
                  </a:ext>
                </a:extLst>
              </a:tr>
              <a:tr h="681486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Cefpodoxime-proxétil (si allergie bénigne à la pénicilline)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8mg/kg/j en 2 prises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5 jours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887924"/>
                  </a:ext>
                </a:extLst>
              </a:tr>
              <a:tr h="681486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Azithromycine (si contre-indication aux bêta-lactamines)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20mg/kg/j en 1 prise sans dépasser la posologie adulte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3j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3187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C6F9F906-6457-564D-BA7A-76974221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54" y="2551100"/>
            <a:ext cx="44794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Traitement antibiotique en cas d’angine à TDR positif chez l’ADULTE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F9FE02-B9D7-2D4D-9937-859BAB281AB1}"/>
              </a:ext>
            </a:extLst>
          </p:cNvPr>
          <p:cNvSpPr/>
          <p:nvPr/>
        </p:nvSpPr>
        <p:spPr>
          <a:xfrm>
            <a:off x="664940" y="4947339"/>
            <a:ext cx="62297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Traitement antibiotique en cas d’angine à TDR positif chez l’ENFANT</a:t>
            </a:r>
            <a:endParaRPr lang="fr-FR" altLang="fr-FR" sz="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0E91D-CE20-4D4D-B513-4D3490A88B08}"/>
              </a:ext>
            </a:extLst>
          </p:cNvPr>
          <p:cNvSpPr/>
          <p:nvPr/>
        </p:nvSpPr>
        <p:spPr>
          <a:xfrm>
            <a:off x="519726" y="7727602"/>
            <a:ext cx="65202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Traitement symptomatique de la fièvre et des douleurs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Paracétamol uniquement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d’autre traitement : ni aspirine, ni AINS, ni vasoconstricteur</a:t>
            </a:r>
          </a:p>
          <a:p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conseils : 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Boire des boissons chaudes ou froides selon ce qui soulage le plus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Sucer des glaçons, des bonbons ou des pastilles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Consulter le médecin en cas de persistance des symptômes à 72h ou d’aggravation de ceux-ci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Rédaction d’un certificat si nécessaire</a:t>
            </a:r>
          </a:p>
          <a:p>
            <a:br>
              <a:rPr lang="fr-FR" sz="1200" dirty="0"/>
            </a:b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DD40362B-1D9B-0F43-B47E-C5C190350453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13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A4940-6D0A-9B49-98DB-AD05005F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ECE44D5E-CA88-1444-9DDE-95F148AC4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86980"/>
              </p:ext>
            </p:extLst>
          </p:nvPr>
        </p:nvGraphicFramePr>
        <p:xfrm>
          <a:off x="817987" y="1770856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PR. 01.1 – Programme de formation des IDE et des pharmaciens d’officine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B57D75A-BB7F-7B4D-B20F-A14BB7157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86481"/>
              </p:ext>
            </p:extLst>
          </p:nvPr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AF41702D-5A30-9C4F-89B7-8916CD705DFA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58BEA5DD-E783-8A4D-87FD-C2859B1D3AA2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572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protocole" id="{6979DB0F-6FF5-9145-B86C-795DE54DF7DA}" vid="{BE62BFB4-7050-9A4B-A45A-C4B7C647BFB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15</TotalTime>
  <Words>320</Words>
  <Application>Microsoft Macintosh PowerPoint</Application>
  <PresentationFormat>Personnalisé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01.1 – Programme de formation des IDE et des pharmaciens d’officine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Formulaire de prise en charge du patient</dc:title>
  <dc:creator>Thibault Gaillard</dc:creator>
  <cp:lastModifiedBy>Thibault Gaillard</cp:lastModifiedBy>
  <cp:revision>9</cp:revision>
  <cp:lastPrinted>2021-10-11T08:39:40Z</cp:lastPrinted>
  <dcterms:created xsi:type="dcterms:W3CDTF">2021-10-13T17:37:13Z</dcterms:created>
  <dcterms:modified xsi:type="dcterms:W3CDTF">2021-10-18T14:55:02Z</dcterms:modified>
</cp:coreProperties>
</file>