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8"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9C"/>
    <a:srgbClr val="97D8CD"/>
    <a:srgbClr val="7BC2B6"/>
    <a:srgbClr val="000000"/>
    <a:srgbClr val="72AB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51"/>
    <p:restoredTop sz="95865"/>
  </p:normalViewPr>
  <p:slideViewPr>
    <p:cSldViewPr snapToGrid="0" snapToObjects="1">
      <p:cViewPr varScale="1">
        <p:scale>
          <a:sx n="69" d="100"/>
          <a:sy n="69" d="100"/>
        </p:scale>
        <p:origin x="2736" y="224"/>
      </p:cViewPr>
      <p:guideLst/>
    </p:cSldViewPr>
  </p:slideViewPr>
  <p:outlineViewPr>
    <p:cViewPr>
      <p:scale>
        <a:sx n="20" d="100"/>
        <a:sy n="20"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88176-909A-D643-A9A9-CE9237DAD735}" type="datetimeFigureOut">
              <a:rPr lang="fr-FR" smtClean="0"/>
              <a:t>18/10/2021</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234AA-3ABC-014C-8550-A265338813B5}" type="slidenum">
              <a:rPr lang="fr-FR" smtClean="0"/>
              <a:t>‹N°›</a:t>
            </a:fld>
            <a:endParaRPr lang="fr-FR"/>
          </a:p>
        </p:txBody>
      </p:sp>
    </p:spTree>
    <p:extLst>
      <p:ext uri="{BB962C8B-B14F-4D97-AF65-F5344CB8AC3E}">
        <p14:creationId xmlns:p14="http://schemas.microsoft.com/office/powerpoint/2010/main" val="35181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02B2C2-2CBA-BB4A-8739-ADA94A788F56}" type="datetime1">
              <a:rPr lang="fr-FR" smtClean="0"/>
              <a:t>18/10/2021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A87984-2BA4-E84E-8483-B5E35B6F87BA}" type="slidenum">
              <a:rPr lang="fr-FR" smtClean="0"/>
              <a:t>‹N°›</a:t>
            </a:fld>
            <a:endParaRPr lang="fr-FR"/>
          </a:p>
        </p:txBody>
      </p:sp>
    </p:spTree>
    <p:extLst>
      <p:ext uri="{BB962C8B-B14F-4D97-AF65-F5344CB8AC3E}">
        <p14:creationId xmlns:p14="http://schemas.microsoft.com/office/powerpoint/2010/main" val="39097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8177" y="475488"/>
            <a:ext cx="5631770" cy="361356"/>
          </a:xfrm>
        </p:spPr>
        <p:txBody>
          <a:bodyPr>
            <a:noAutofit/>
          </a:bodyPr>
          <a:lstStyle>
            <a:lvl1pPr>
              <a:defRPr sz="2000"/>
            </a:lvl1pPr>
          </a:lstStyle>
          <a:p>
            <a:r>
              <a:rPr lang="fr-FR" dirty="0"/>
              <a:t>Protocole</a:t>
            </a:r>
            <a:endParaRPr lang="en-US" dirty="0"/>
          </a:p>
        </p:txBody>
      </p:sp>
      <p:sp>
        <p:nvSpPr>
          <p:cNvPr id="3" name="Content Placeholder 2"/>
          <p:cNvSpPr>
            <a:spLocks noGrp="1"/>
          </p:cNvSpPr>
          <p:nvPr>
            <p:ph idx="1" hasCustomPrompt="1"/>
          </p:nvPr>
        </p:nvSpPr>
        <p:spPr/>
        <p:txBody>
          <a:bodyPr/>
          <a:lstStyle>
            <a:lvl1pPr marL="0" indent="0">
              <a:buNone/>
              <a:defRPr sz="1200">
                <a:solidFill>
                  <a:schemeClr val="tx1"/>
                </a:solidFill>
                <a:latin typeface="Calibri" panose="020F0502020204030204" pitchFamily="34" charset="0"/>
                <a:cs typeface="Calibri" panose="020F0502020204030204" pitchFamily="34" charset="0"/>
              </a:defRPr>
            </a:lvl1pPr>
            <a:lvl2pPr marL="377967" indent="0">
              <a:buNone/>
              <a:defRPr sz="1800">
                <a:solidFill>
                  <a:srgbClr val="00AF9C"/>
                </a:solidFill>
              </a:defRPr>
            </a:lvl2pPr>
            <a:lvl3pPr marL="755934" indent="0">
              <a:buNone/>
              <a:defRPr sz="1600">
                <a:solidFill>
                  <a:srgbClr val="00AF9C"/>
                </a:solidFill>
              </a:defRPr>
            </a:lvl3pPr>
            <a:lvl4pPr marL="1133901" marR="0"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sz="1400">
                <a:solidFill>
                  <a:srgbClr val="00AF9C"/>
                </a:solidFill>
              </a:defRPr>
            </a:lvl4pPr>
            <a:lvl5pPr marL="1511869" indent="0">
              <a:buNone/>
              <a:defRPr/>
            </a:lvl5pPr>
          </a:lstStyle>
          <a:p>
            <a:pPr lvl="1"/>
            <a:r>
              <a:rPr lang="fr-FR" dirty="0"/>
              <a:t>Titre 1</a:t>
            </a:r>
          </a:p>
          <a:p>
            <a:pPr lvl="2"/>
            <a:r>
              <a:rPr lang="fr-FR" dirty="0"/>
              <a:t>Titre 2</a:t>
            </a:r>
          </a:p>
          <a:p>
            <a:pPr marL="1133901" marR="0" lvl="3"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a:pPr>
            <a:r>
              <a:rPr lang="fr-FR" dirty="0"/>
              <a:t>Titre 3</a:t>
            </a:r>
          </a:p>
          <a:p>
            <a:pPr marL="0" marR="0" lvl="0"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a:pPr>
            <a:r>
              <a:rPr lang="fr-FR" dirty="0"/>
              <a:t>Texte</a:t>
            </a:r>
          </a:p>
          <a:p>
            <a:pPr lvl="3"/>
            <a:endParaRPr lang="fr-FR" dirty="0"/>
          </a:p>
        </p:txBody>
      </p:sp>
      <p:sp>
        <p:nvSpPr>
          <p:cNvPr id="6" name="Slide Number Placeholder 5"/>
          <p:cNvSpPr>
            <a:spLocks noGrp="1"/>
          </p:cNvSpPr>
          <p:nvPr>
            <p:ph type="sldNum" sz="quarter" idx="12"/>
          </p:nvPr>
        </p:nvSpPr>
        <p:spPr/>
        <p:txBody>
          <a:bodyPr/>
          <a:lstStyle>
            <a:lvl1pPr>
              <a:defRPr/>
            </a:lvl1pPr>
          </a:lstStyle>
          <a:p>
            <a:fld id="{2D97AC9A-B59B-6447-9B18-AEFDB58F42AF}" type="slidenum">
              <a:rPr lang="fr-FR" smtClean="0"/>
              <a:pPr/>
              <a:t>‹N°›</a:t>
            </a:fld>
            <a:r>
              <a:rPr lang="fr-FR" dirty="0"/>
              <a:t> sur nb diapos à écrire à la fin dans le masque</a:t>
            </a:r>
          </a:p>
        </p:txBody>
      </p:sp>
    </p:spTree>
    <p:extLst>
      <p:ext uri="{BB962C8B-B14F-4D97-AF65-F5344CB8AC3E}">
        <p14:creationId xmlns:p14="http://schemas.microsoft.com/office/powerpoint/2010/main" val="3123169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9727" y="1274184"/>
            <a:ext cx="6520220" cy="678385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4" name="Rectangle 13">
            <a:extLst>
              <a:ext uri="{FF2B5EF4-FFF2-40B4-BE49-F238E27FC236}">
                <a16:creationId xmlns:a16="http://schemas.microsoft.com/office/drawing/2014/main" id="{8AD6D099-EF60-4142-8360-902ED8198D92}"/>
              </a:ext>
            </a:extLst>
          </p:cNvPr>
          <p:cNvSpPr/>
          <p:nvPr userDrawn="1"/>
        </p:nvSpPr>
        <p:spPr>
          <a:xfrm>
            <a:off x="0" y="445502"/>
            <a:ext cx="7559674" cy="393690"/>
          </a:xfrm>
          <a:prstGeom prst="rect">
            <a:avLst/>
          </a:prstGeom>
          <a:solidFill>
            <a:srgbClr val="00AF9C">
              <a:alpha val="5058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374027F7-31FB-864C-82B8-DB8D15996D1F}"/>
              </a:ext>
            </a:extLst>
          </p:cNvPr>
          <p:cNvSpPr/>
          <p:nvPr userDrawn="1"/>
        </p:nvSpPr>
        <p:spPr>
          <a:xfrm>
            <a:off x="0" y="0"/>
            <a:ext cx="7559675" cy="494777"/>
          </a:xfrm>
          <a:prstGeom prst="rect">
            <a:avLst/>
          </a:prstGeom>
          <a:solidFill>
            <a:srgbClr val="00AF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Étiquette 7">
            <a:extLst>
              <a:ext uri="{FF2B5EF4-FFF2-40B4-BE49-F238E27FC236}">
                <a16:creationId xmlns:a16="http://schemas.microsoft.com/office/drawing/2014/main" id="{8EF74BE5-E378-5F43-B3EE-A7E6A318655A}"/>
              </a:ext>
            </a:extLst>
          </p:cNvPr>
          <p:cNvSpPr/>
          <p:nvPr userDrawn="1"/>
        </p:nvSpPr>
        <p:spPr>
          <a:xfrm>
            <a:off x="-403964" y="487954"/>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Étiquette 8">
            <a:extLst>
              <a:ext uri="{FF2B5EF4-FFF2-40B4-BE49-F238E27FC236}">
                <a16:creationId xmlns:a16="http://schemas.microsoft.com/office/drawing/2014/main" id="{A4920513-4F56-FF4A-B651-31CC32EB79AB}"/>
              </a:ext>
            </a:extLst>
          </p:cNvPr>
          <p:cNvSpPr/>
          <p:nvPr userDrawn="1"/>
        </p:nvSpPr>
        <p:spPr>
          <a:xfrm>
            <a:off x="7205815" y="487953"/>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Placeholder 1"/>
          <p:cNvSpPr>
            <a:spLocks noGrp="1"/>
          </p:cNvSpPr>
          <p:nvPr>
            <p:ph type="title"/>
          </p:nvPr>
        </p:nvSpPr>
        <p:spPr>
          <a:xfrm>
            <a:off x="629455" y="531352"/>
            <a:ext cx="6520220" cy="287203"/>
          </a:xfrm>
          <a:prstGeom prst="rect">
            <a:avLst/>
          </a:prstGeom>
        </p:spPr>
        <p:txBody>
          <a:bodyPr vert="horz" lIns="91440" tIns="45720" rIns="91440" bIns="45720" rtlCol="0" anchor="ctr">
            <a:normAutofit/>
          </a:bodyPr>
          <a:lstStyle/>
          <a:p>
            <a:r>
              <a:rPr lang="fr-FR" dirty="0"/>
              <a:t>Protocole</a:t>
            </a:r>
            <a:endParaRPr lang="en-US" dirty="0"/>
          </a:p>
        </p:txBody>
      </p:sp>
      <p:sp>
        <p:nvSpPr>
          <p:cNvPr id="10" name="Rectangle 9">
            <a:extLst>
              <a:ext uri="{FF2B5EF4-FFF2-40B4-BE49-F238E27FC236}">
                <a16:creationId xmlns:a16="http://schemas.microsoft.com/office/drawing/2014/main" id="{E6E905BE-8A17-2E41-9BD2-B723538566A1}"/>
              </a:ext>
            </a:extLst>
          </p:cNvPr>
          <p:cNvSpPr/>
          <p:nvPr userDrawn="1"/>
        </p:nvSpPr>
        <p:spPr>
          <a:xfrm>
            <a:off x="0" y="10197035"/>
            <a:ext cx="7559675" cy="494778"/>
          </a:xfrm>
          <a:prstGeom prst="rect">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noFill/>
              </a:ln>
              <a:solidFill>
                <a:schemeClr val="bg1"/>
              </a:solidFill>
            </a:endParaRPr>
          </a:p>
        </p:txBody>
      </p:sp>
      <p:sp>
        <p:nvSpPr>
          <p:cNvPr id="4" name="Date Placeholder 3"/>
          <p:cNvSpPr>
            <a:spLocks noGrp="1"/>
          </p:cNvSpPr>
          <p:nvPr>
            <p:ph type="dt" sz="half" idx="2"/>
          </p:nvPr>
        </p:nvSpPr>
        <p:spPr>
          <a:xfrm>
            <a:off x="283488" y="10254250"/>
            <a:ext cx="1700927" cy="281934"/>
          </a:xfrm>
          <a:prstGeom prst="rect">
            <a:avLst/>
          </a:prstGeom>
        </p:spPr>
        <p:txBody>
          <a:bodyPr vert="horz" lIns="91440" tIns="45720" rIns="91440" bIns="45720" rtlCol="0" anchor="ctr"/>
          <a:lstStyle>
            <a:lvl1pPr algn="l">
              <a:defRPr sz="992">
                <a:ln>
                  <a:noFill/>
                </a:ln>
                <a:solidFill>
                  <a:schemeClr val="bg1"/>
                </a:solidFill>
              </a:defRPr>
            </a:lvl1pPr>
          </a:lstStyle>
          <a:p>
            <a:fld id="{44D6FD8E-EA6B-5C4A-817E-8CA5FD79CFD0}" type="datetime1">
              <a:rPr lang="fr-FR" smtClean="0"/>
              <a:t>18/10/2021</a:t>
            </a:fld>
            <a:endParaRPr lang="fr-FR" dirty="0"/>
          </a:p>
        </p:txBody>
      </p:sp>
      <p:sp>
        <p:nvSpPr>
          <p:cNvPr id="6" name="Slide Number Placeholder 5"/>
          <p:cNvSpPr>
            <a:spLocks noGrp="1"/>
          </p:cNvSpPr>
          <p:nvPr>
            <p:ph type="sldNum" sz="quarter" idx="4"/>
          </p:nvPr>
        </p:nvSpPr>
        <p:spPr>
          <a:xfrm>
            <a:off x="5575259" y="10254248"/>
            <a:ext cx="1653755" cy="281936"/>
          </a:xfrm>
          <a:prstGeom prst="rect">
            <a:avLst/>
          </a:prstGeom>
        </p:spPr>
        <p:txBody>
          <a:bodyPr vert="horz" lIns="91440" tIns="45720" rIns="91440" bIns="45720" rtlCol="0" anchor="ctr"/>
          <a:lstStyle>
            <a:lvl1pPr algn="r">
              <a:defRPr sz="992">
                <a:ln>
                  <a:noFill/>
                </a:ln>
                <a:solidFill>
                  <a:schemeClr val="bg1"/>
                </a:solidFill>
              </a:defRPr>
            </a:lvl1pPr>
          </a:lstStyle>
          <a:p>
            <a:fld id="{DDA87984-2BA4-E84E-8483-B5E35B6F87BA}" type="slidenum">
              <a:rPr lang="fr-FR" smtClean="0"/>
              <a:pPr/>
              <a:t>‹N°›</a:t>
            </a:fld>
            <a:endParaRPr lang="fr-FR"/>
          </a:p>
        </p:txBody>
      </p:sp>
      <p:sp>
        <p:nvSpPr>
          <p:cNvPr id="5" name="Footer Placeholder 4"/>
          <p:cNvSpPr>
            <a:spLocks noGrp="1"/>
          </p:cNvSpPr>
          <p:nvPr>
            <p:ph type="ftr" sz="quarter" idx="3"/>
          </p:nvPr>
        </p:nvSpPr>
        <p:spPr>
          <a:xfrm>
            <a:off x="2651854" y="10254250"/>
            <a:ext cx="2255966" cy="281935"/>
          </a:xfrm>
          <a:prstGeom prst="rect">
            <a:avLst/>
          </a:prstGeom>
        </p:spPr>
        <p:txBody>
          <a:bodyPr vert="horz" lIns="91440" tIns="45720" rIns="91440" bIns="45720" rtlCol="0" anchor="ctr"/>
          <a:lstStyle>
            <a:lvl1pPr algn="ctr">
              <a:defRPr sz="992">
                <a:ln>
                  <a:noFill/>
                </a:ln>
                <a:solidFill>
                  <a:schemeClr val="bg1"/>
                </a:solidFill>
              </a:defRPr>
            </a:lvl1pPr>
          </a:lstStyle>
          <a:p>
            <a:endParaRPr lang="fr-FR" dirty="0"/>
          </a:p>
        </p:txBody>
      </p:sp>
      <p:sp>
        <p:nvSpPr>
          <p:cNvPr id="11" name="Étiquette 10">
            <a:extLst>
              <a:ext uri="{FF2B5EF4-FFF2-40B4-BE49-F238E27FC236}">
                <a16:creationId xmlns:a16="http://schemas.microsoft.com/office/drawing/2014/main" id="{C8785172-878C-F549-8245-E35478250F25}"/>
              </a:ext>
            </a:extLst>
          </p:cNvPr>
          <p:cNvSpPr/>
          <p:nvPr userDrawn="1"/>
        </p:nvSpPr>
        <p:spPr>
          <a:xfrm>
            <a:off x="-404889" y="9847427"/>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Étiquette 11">
            <a:extLst>
              <a:ext uri="{FF2B5EF4-FFF2-40B4-BE49-F238E27FC236}">
                <a16:creationId xmlns:a16="http://schemas.microsoft.com/office/drawing/2014/main" id="{5D9B16AC-00D6-3440-9618-7E63F567A2E5}"/>
              </a:ext>
            </a:extLst>
          </p:cNvPr>
          <p:cNvSpPr/>
          <p:nvPr userDrawn="1"/>
        </p:nvSpPr>
        <p:spPr>
          <a:xfrm>
            <a:off x="7210267" y="9847427"/>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085E805C-6094-FD40-A703-54F24EF32C89}"/>
              </a:ext>
            </a:extLst>
          </p:cNvPr>
          <p:cNvSpPr txBox="1"/>
          <p:nvPr userDrawn="1"/>
        </p:nvSpPr>
        <p:spPr>
          <a:xfrm>
            <a:off x="5145849" y="-101126"/>
            <a:ext cx="2413825" cy="646331"/>
          </a:xfrm>
          <a:prstGeom prst="rect">
            <a:avLst/>
          </a:prstGeom>
          <a:noFill/>
        </p:spPr>
        <p:txBody>
          <a:bodyPr wrap="square" rtlCol="0">
            <a:spAutoFit/>
          </a:bodyPr>
          <a:lstStyle/>
          <a:p>
            <a:r>
              <a:rPr lang="fr-FR" sz="3600" dirty="0">
                <a:solidFill>
                  <a:schemeClr val="bg1"/>
                </a:solidFill>
                <a:latin typeface="Cambria" panose="02040503050406030204" pitchFamily="18" charset="0"/>
              </a:rPr>
              <a:t>Protocole</a:t>
            </a:r>
          </a:p>
        </p:txBody>
      </p:sp>
    </p:spTree>
    <p:extLst>
      <p:ext uri="{BB962C8B-B14F-4D97-AF65-F5344CB8AC3E}">
        <p14:creationId xmlns:p14="http://schemas.microsoft.com/office/powerpoint/2010/main" val="266563629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r" defTabSz="755934" rtl="0" eaLnBrk="1" latinLnBrk="0" hangingPunct="1">
        <a:lnSpc>
          <a:spcPct val="90000"/>
        </a:lnSpc>
        <a:spcBef>
          <a:spcPct val="0"/>
        </a:spcBef>
        <a:buNone/>
        <a:defRPr sz="2800" kern="1200">
          <a:solidFill>
            <a:schemeClr val="bg1"/>
          </a:solidFill>
          <a:latin typeface="Cambria" panose="02040503050406030204" pitchFamily="18"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Cambria" panose="02040503050406030204" pitchFamily="18"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Cambria" panose="02040503050406030204" pitchFamily="18"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D4C1432-1E18-ED47-8BEB-F5C60171BAE4}"/>
              </a:ext>
            </a:extLst>
          </p:cNvPr>
          <p:cNvSpPr>
            <a:spLocks noGrp="1"/>
          </p:cNvSpPr>
          <p:nvPr>
            <p:ph idx="1"/>
          </p:nvPr>
        </p:nvSpPr>
        <p:spPr>
          <a:xfrm>
            <a:off x="519727" y="1274184"/>
            <a:ext cx="6520220" cy="8586508"/>
          </a:xfrm>
        </p:spPr>
        <p:txBody>
          <a:bodyPr/>
          <a:lstStyle/>
          <a:p>
            <a:pPr lvl="1"/>
            <a:r>
              <a:rPr lang="fr-FR" dirty="0"/>
              <a:t>Suivi du protocole</a:t>
            </a:r>
          </a:p>
          <a:p>
            <a:r>
              <a:rPr lang="fr-FR" dirty="0"/>
              <a:t>Les indicateurs d’activité et de qualité sont indiqués dans le tableau en annexe 2 « tableau des indicateurs »</a:t>
            </a:r>
          </a:p>
          <a:p>
            <a:r>
              <a:rPr lang="fr-FR" dirty="0"/>
              <a:t>Ces indicateurs doivent être requêtés tous les trimestres par les responsables des requêtes informatiques de la structure et seront analysés en groupe d’analyse de pratique.</a:t>
            </a:r>
          </a:p>
          <a:p>
            <a:r>
              <a:rPr lang="fr-FR" dirty="0"/>
              <a:t>Les groupes d’analyse de pratique réunissent les médecins généralistes, les pharmaciens d’officine et les IDE de la structure prenant part au protocole.</a:t>
            </a:r>
          </a:p>
          <a:p>
            <a:endParaRPr lang="fr-FR" dirty="0"/>
          </a:p>
          <a:p>
            <a:r>
              <a:rPr lang="fr-FR" b="1" u="sng" dirty="0"/>
              <a:t>Trois types d’indicateurs seront requêtés :</a:t>
            </a:r>
          </a:p>
          <a:p>
            <a:pPr marL="171450" lvl="0" indent="-171450">
              <a:buFont typeface="Arial" panose="020B0604020202020204" pitchFamily="34" charset="0"/>
              <a:buChar char="•"/>
            </a:pPr>
            <a:r>
              <a:rPr lang="fr-FR" dirty="0"/>
              <a:t>Indicateurs d’</a:t>
            </a:r>
            <a:r>
              <a:rPr lang="fr-FR" b="1" dirty="0"/>
              <a:t>activité</a:t>
            </a:r>
            <a:r>
              <a:rPr lang="fr-FR" dirty="0"/>
              <a:t> :</a:t>
            </a:r>
          </a:p>
          <a:p>
            <a:pPr marL="549417" lvl="1" indent="-171450">
              <a:buFont typeface="Courier New" panose="02070309020205020404" pitchFamily="49" charset="0"/>
              <a:buChar char="o"/>
            </a:pPr>
            <a:r>
              <a:rPr lang="fr-FR" sz="1200" dirty="0">
                <a:solidFill>
                  <a:schemeClr val="tx1"/>
                </a:solidFill>
                <a:latin typeface="Calibri" panose="020F0502020204030204" pitchFamily="34" charset="0"/>
                <a:cs typeface="Calibri" panose="020F0502020204030204" pitchFamily="34" charset="0"/>
              </a:rPr>
              <a:t>Nombre de consultation pour mal de gorge en hausse chez les pharmaciens d’officine et/ou les IDE et en baisse chez les médecins (hors critères d’exclusion) </a:t>
            </a:r>
          </a:p>
          <a:p>
            <a:pPr marL="549417" lvl="1" indent="-171450">
              <a:buFont typeface="Courier New" panose="02070309020205020404" pitchFamily="49" charset="0"/>
              <a:buChar char="o"/>
            </a:pPr>
            <a:r>
              <a:rPr lang="fr-FR" sz="1200" dirty="0">
                <a:solidFill>
                  <a:schemeClr val="tx1"/>
                </a:solidFill>
                <a:latin typeface="Calibri" panose="020F0502020204030204" pitchFamily="34" charset="0"/>
                <a:cs typeface="Calibri" panose="020F0502020204030204" pitchFamily="34" charset="0"/>
              </a:rPr>
              <a:t>Nombre de patients inclus dans le protocole de coopération en hausse</a:t>
            </a:r>
          </a:p>
          <a:p>
            <a:pPr marL="171450" indent="-171450">
              <a:buFont typeface="Arial" panose="020B0604020202020204" pitchFamily="34" charset="0"/>
              <a:buChar char="•"/>
            </a:pPr>
            <a:r>
              <a:rPr lang="fr-FR" dirty="0"/>
              <a:t>Indicateurs de </a:t>
            </a:r>
            <a:r>
              <a:rPr lang="fr-FR" b="1" dirty="0"/>
              <a:t>qualité</a:t>
            </a:r>
          </a:p>
          <a:p>
            <a:pPr marL="549417" lvl="1" indent="-171450">
              <a:buFont typeface="Courier New" panose="02070309020205020404" pitchFamily="49" charset="0"/>
              <a:buChar char="o"/>
            </a:pPr>
            <a:r>
              <a:rPr lang="fr-FR" sz="1200" dirty="0">
                <a:solidFill>
                  <a:schemeClr val="tx1"/>
                </a:solidFill>
                <a:latin typeface="Calibri" panose="020F0502020204030204" pitchFamily="34" charset="0"/>
                <a:cs typeface="Calibri" panose="020F0502020204030204" pitchFamily="34" charset="0"/>
              </a:rPr>
              <a:t>Nombre de reprise par le médecin généraliste par rapport au nombre de patient inclus</a:t>
            </a:r>
          </a:p>
          <a:p>
            <a:pPr marL="549417" lvl="1" indent="-171450">
              <a:buFont typeface="Courier New" panose="02070309020205020404" pitchFamily="49" charset="0"/>
              <a:buChar char="o"/>
            </a:pPr>
            <a:r>
              <a:rPr lang="fr-FR" sz="1200" dirty="0">
                <a:solidFill>
                  <a:schemeClr val="tx1"/>
                </a:solidFill>
                <a:latin typeface="Calibri" panose="020F0502020204030204" pitchFamily="34" charset="0"/>
                <a:cs typeface="Calibri" panose="020F0502020204030204" pitchFamily="34" charset="0"/>
              </a:rPr>
              <a:t>Nombre de </a:t>
            </a:r>
            <a:r>
              <a:rPr lang="fr-FR" sz="1200" dirty="0" err="1">
                <a:solidFill>
                  <a:schemeClr val="tx1"/>
                </a:solidFill>
                <a:latin typeface="Calibri" panose="020F0502020204030204" pitchFamily="34" charset="0"/>
                <a:cs typeface="Calibri" panose="020F0502020204030204" pitchFamily="34" charset="0"/>
              </a:rPr>
              <a:t>re</a:t>
            </a:r>
            <a:r>
              <a:rPr lang="fr-FR" sz="1200" dirty="0">
                <a:solidFill>
                  <a:schemeClr val="tx1"/>
                </a:solidFill>
                <a:latin typeface="Calibri" panose="020F0502020204030204" pitchFamily="34" charset="0"/>
                <a:cs typeface="Calibri" panose="020F0502020204030204" pitchFamily="34" charset="0"/>
              </a:rPr>
              <a:t>-consultation après inclusion au protocole</a:t>
            </a:r>
          </a:p>
          <a:p>
            <a:pPr marL="549417" lvl="1" indent="-171450">
              <a:buFont typeface="Courier New" panose="02070309020205020404" pitchFamily="49" charset="0"/>
              <a:buChar char="o"/>
            </a:pPr>
            <a:r>
              <a:rPr lang="fr-FR" sz="1200" dirty="0">
                <a:solidFill>
                  <a:schemeClr val="tx1"/>
                </a:solidFill>
                <a:latin typeface="Calibri" panose="020F0502020204030204" pitchFamily="34" charset="0"/>
                <a:cs typeface="Calibri" panose="020F0502020204030204" pitchFamily="34" charset="0"/>
              </a:rPr>
              <a:t>Nombre de réunions d’analyse de pratique (au minimum une par trimestre)</a:t>
            </a:r>
          </a:p>
          <a:p>
            <a:pPr marL="171450" lvl="0" indent="-171450">
              <a:buFont typeface="Arial" panose="020B0604020202020204" pitchFamily="34" charset="0"/>
              <a:buChar char="•"/>
            </a:pPr>
            <a:r>
              <a:rPr lang="fr-FR" dirty="0"/>
              <a:t>Indicateurs de </a:t>
            </a:r>
            <a:r>
              <a:rPr lang="fr-FR" b="1" dirty="0"/>
              <a:t>satisfaction patient</a:t>
            </a:r>
            <a:endParaRPr lang="fr-FR" dirty="0"/>
          </a:p>
          <a:p>
            <a:pPr marL="549417" lvl="1" indent="-171450">
              <a:buFont typeface="Courier New" panose="02070309020205020404" pitchFamily="49" charset="0"/>
              <a:buChar char="o"/>
            </a:pPr>
            <a:r>
              <a:rPr lang="fr-FR" sz="1200" dirty="0">
                <a:solidFill>
                  <a:schemeClr val="tx1"/>
                </a:solidFill>
                <a:latin typeface="Calibri" panose="020F0502020204030204" pitchFamily="34" charset="0"/>
                <a:cs typeface="Calibri" panose="020F0502020204030204" pitchFamily="34" charset="0"/>
              </a:rPr>
              <a:t>Nombre de refus par rapport au nombre de patients inclus</a:t>
            </a:r>
          </a:p>
          <a:p>
            <a:pPr marL="549417" lvl="1" indent="-171450">
              <a:buFont typeface="Courier New" panose="02070309020205020404" pitchFamily="49" charset="0"/>
              <a:buChar char="o"/>
            </a:pPr>
            <a:r>
              <a:rPr lang="fr-FR" sz="1200" dirty="0">
                <a:solidFill>
                  <a:schemeClr val="tx1"/>
                </a:solidFill>
                <a:latin typeface="Calibri" panose="020F0502020204030204" pitchFamily="34" charset="0"/>
                <a:cs typeface="Calibri" panose="020F0502020204030204" pitchFamily="34" charset="0"/>
              </a:rPr>
              <a:t>Enquête de satisfaction (</a:t>
            </a:r>
            <a:r>
              <a:rPr lang="fr-FR" sz="1200" dirty="0" err="1">
                <a:solidFill>
                  <a:schemeClr val="tx1"/>
                </a:solidFill>
                <a:latin typeface="Calibri" panose="020F0502020204030204" pitchFamily="34" charset="0"/>
                <a:cs typeface="Calibri" panose="020F0502020204030204" pitchFamily="34" charset="0"/>
              </a:rPr>
              <a:t>Cf</a:t>
            </a:r>
            <a:r>
              <a:rPr lang="fr-FR" sz="1200" dirty="0">
                <a:solidFill>
                  <a:schemeClr val="tx1"/>
                </a:solidFill>
                <a:latin typeface="Calibri" panose="020F0502020204030204" pitchFamily="34" charset="0"/>
                <a:cs typeface="Calibri" panose="020F0502020204030204" pitchFamily="34" charset="0"/>
              </a:rPr>
              <a:t> document associé « </a:t>
            </a:r>
            <a:r>
              <a:rPr lang="fr-FR" sz="1200" i="1" dirty="0">
                <a:solidFill>
                  <a:schemeClr val="tx1"/>
                </a:solidFill>
                <a:latin typeface="Calibri" panose="020F0502020204030204" pitchFamily="34" charset="0"/>
                <a:cs typeface="Calibri" panose="020F0502020204030204" pitchFamily="34" charset="0"/>
              </a:rPr>
              <a:t>PR. 01.4 – Enquête de satisfaction patient </a:t>
            </a:r>
            <a:r>
              <a:rPr lang="fr-FR" sz="1200" dirty="0">
                <a:solidFill>
                  <a:schemeClr val="tx1"/>
                </a:solidFill>
                <a:latin typeface="Calibri" panose="020F0502020204030204" pitchFamily="34" charset="0"/>
                <a:cs typeface="Calibri" panose="020F0502020204030204" pitchFamily="34" charset="0"/>
              </a:rPr>
              <a:t>») après la prise en charge, à 3 mois après la mise en place du protocole et puis à 18 mois et 36 mois</a:t>
            </a:r>
          </a:p>
          <a:p>
            <a:pPr lvl="1"/>
            <a:endParaRPr lang="fr-FR" dirty="0">
              <a:cs typeface="Calibri" panose="020F0502020204030204" pitchFamily="34" charset="0"/>
            </a:endParaRPr>
          </a:p>
          <a:p>
            <a:pPr lvl="1"/>
            <a:r>
              <a:rPr lang="fr-FR" dirty="0">
                <a:cs typeface="Calibri" panose="020F0502020204030204" pitchFamily="34" charset="0"/>
              </a:rPr>
              <a:t>Arrêt et suspension du protocole</a:t>
            </a:r>
          </a:p>
          <a:p>
            <a:r>
              <a:rPr lang="fr-FR" b="1" dirty="0"/>
              <a:t>L’arrêt</a:t>
            </a:r>
            <a:r>
              <a:rPr lang="fr-FR" dirty="0"/>
              <a:t> du protocole est envisagé en réunion d’analyse des pratiques si :</a:t>
            </a:r>
          </a:p>
          <a:p>
            <a:pPr marL="171450" lvl="0" indent="-171450">
              <a:buFont typeface="Arial" panose="020B0604020202020204" pitchFamily="34" charset="0"/>
              <a:buChar char="•"/>
            </a:pPr>
            <a:r>
              <a:rPr lang="fr-FR" dirty="0"/>
              <a:t>Nombre d’appels au médecin généraliste par les patients inclus devient &gt;50%</a:t>
            </a:r>
          </a:p>
          <a:p>
            <a:pPr marL="171450" lvl="0" indent="-171450">
              <a:buFont typeface="Arial" panose="020B0604020202020204" pitchFamily="34" charset="0"/>
              <a:buChar char="•"/>
            </a:pPr>
            <a:r>
              <a:rPr lang="fr-FR" dirty="0"/>
              <a:t>Si l’enquête de satisfaction patient révèle un mécontentement &gt;30%</a:t>
            </a:r>
          </a:p>
          <a:p>
            <a:pPr marL="171450" lvl="0" indent="-171450">
              <a:buFont typeface="Arial" panose="020B0604020202020204" pitchFamily="34" charset="0"/>
              <a:buChar char="•"/>
            </a:pPr>
            <a:r>
              <a:rPr lang="fr-FR" dirty="0"/>
              <a:t>Si l’enquête de satisfaction patient révèle un sentiment d’insécurité &gt;30%</a:t>
            </a:r>
          </a:p>
          <a:p>
            <a:r>
              <a:rPr lang="fr-FR" dirty="0"/>
              <a:t> </a:t>
            </a:r>
          </a:p>
          <a:p>
            <a:r>
              <a:rPr lang="fr-FR" dirty="0"/>
              <a:t>Le protocole sera </a:t>
            </a:r>
            <a:r>
              <a:rPr lang="fr-FR" b="1" dirty="0"/>
              <a:t>suspendu</a:t>
            </a:r>
            <a:r>
              <a:rPr lang="fr-FR" dirty="0"/>
              <a:t> pour les patients d’un médecin généraliste qui est absent plus de deux mois sauf s’il se fait remplacer par un autre médecin généraliste prenant part au protocole.</a:t>
            </a:r>
          </a:p>
          <a:p>
            <a:endParaRPr lang="fr-FR" dirty="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pPr lvl="0"/>
            <a:endParaRPr lang="fr-FR" dirty="0"/>
          </a:p>
          <a:p>
            <a:endParaRPr lang="fr-FR" dirty="0"/>
          </a:p>
        </p:txBody>
      </p:sp>
      <p:sp>
        <p:nvSpPr>
          <p:cNvPr id="4" name="Espace réservé du numéro de diapositive 3">
            <a:extLst>
              <a:ext uri="{FF2B5EF4-FFF2-40B4-BE49-F238E27FC236}">
                <a16:creationId xmlns:a16="http://schemas.microsoft.com/office/drawing/2014/main" id="{CDCF8045-7B7E-2F4C-BFF9-AF035A7323C1}"/>
              </a:ext>
            </a:extLst>
          </p:cNvPr>
          <p:cNvSpPr>
            <a:spLocks noGrp="1"/>
          </p:cNvSpPr>
          <p:nvPr>
            <p:ph type="sldNum" sz="quarter" idx="12"/>
          </p:nvPr>
        </p:nvSpPr>
        <p:spPr/>
        <p:txBody>
          <a:bodyPr/>
          <a:lstStyle/>
          <a:p>
            <a:r>
              <a:rPr lang="fr-FR" dirty="0"/>
              <a:t>8 sur 12</a:t>
            </a:r>
          </a:p>
        </p:txBody>
      </p:sp>
      <p:sp>
        <p:nvSpPr>
          <p:cNvPr id="5" name="Titre 1">
            <a:extLst>
              <a:ext uri="{FF2B5EF4-FFF2-40B4-BE49-F238E27FC236}">
                <a16:creationId xmlns:a16="http://schemas.microsoft.com/office/drawing/2014/main" id="{94575AF9-52AD-614A-B73B-33C2F9C7AD8E}"/>
              </a:ext>
            </a:extLst>
          </p:cNvPr>
          <p:cNvSpPr>
            <a:spLocks noGrp="1"/>
          </p:cNvSpPr>
          <p:nvPr>
            <p:ph type="title"/>
          </p:nvPr>
        </p:nvSpPr>
        <p:spPr>
          <a:xfrm>
            <a:off x="1" y="475488"/>
            <a:ext cx="7229014" cy="361356"/>
          </a:xfrm>
        </p:spPr>
        <p:txBody>
          <a:bodyPr/>
          <a:lstStyle/>
          <a:p>
            <a:r>
              <a:rPr lang="fr-FR" sz="1600" dirty="0"/>
              <a:t>PR. 01 – Protocole de coopération « odynophagie chez le patient de 6 à 45 ans »</a:t>
            </a:r>
          </a:p>
        </p:txBody>
      </p:sp>
      <p:sp>
        <p:nvSpPr>
          <p:cNvPr id="6" name="Espace réservé du texte 7">
            <a:extLst>
              <a:ext uri="{FF2B5EF4-FFF2-40B4-BE49-F238E27FC236}">
                <a16:creationId xmlns:a16="http://schemas.microsoft.com/office/drawing/2014/main" id="{47908C4C-B47E-5B49-8A35-E4C281FD4C73}"/>
              </a:ext>
            </a:extLst>
          </p:cNvPr>
          <p:cNvSpPr txBox="1">
            <a:spLocks/>
          </p:cNvSpPr>
          <p:nvPr/>
        </p:nvSpPr>
        <p:spPr>
          <a:xfrm>
            <a:off x="398463" y="10216325"/>
            <a:ext cx="2468490" cy="438150"/>
          </a:xfrm>
          <a:prstGeom prst="rect">
            <a:avLst/>
          </a:prstGeo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kern="1200">
                <a:solidFill>
                  <a:schemeClr val="bg1"/>
                </a:solidFill>
                <a:latin typeface="Calibri" panose="020F0502020204030204" pitchFamily="34" charset="0"/>
                <a:ea typeface="+mn-ea"/>
                <a:cs typeface="Calibri" panose="020F0502020204030204" pitchFamily="34" charset="0"/>
              </a:defRPr>
            </a:lvl1pPr>
            <a:lvl2pPr marL="549417" indent="-171450" algn="l" defTabSz="755934" rtl="0" eaLnBrk="1" latinLnBrk="0" hangingPunct="1">
              <a:lnSpc>
                <a:spcPct val="90000"/>
              </a:lnSpc>
              <a:spcBef>
                <a:spcPts val="413"/>
              </a:spcBef>
              <a:buFont typeface="Arial" panose="020B0604020202020204" pitchFamily="34" charset="0"/>
              <a:buChar char="•"/>
              <a:defRPr sz="1200" kern="1200">
                <a:solidFill>
                  <a:schemeClr val="bg1"/>
                </a:solidFill>
                <a:latin typeface="Calibri" panose="020F0502020204030204" pitchFamily="34" charset="0"/>
                <a:ea typeface="+mn-ea"/>
                <a:cs typeface="Calibri" panose="020F050202020403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fr-FR"/>
              <a:t>Nom et adresse de la structure pluriprofessionnelle</a:t>
            </a:r>
          </a:p>
          <a:p>
            <a:endParaRPr lang="fr-FR" dirty="0"/>
          </a:p>
        </p:txBody>
      </p:sp>
    </p:spTree>
    <p:extLst>
      <p:ext uri="{BB962C8B-B14F-4D97-AF65-F5344CB8AC3E}">
        <p14:creationId xmlns:p14="http://schemas.microsoft.com/office/powerpoint/2010/main" val="56606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D4C1432-1E18-ED47-8BEB-F5C60171BAE4}"/>
              </a:ext>
            </a:extLst>
          </p:cNvPr>
          <p:cNvSpPr>
            <a:spLocks noGrp="1"/>
          </p:cNvSpPr>
          <p:nvPr>
            <p:ph idx="1"/>
          </p:nvPr>
        </p:nvSpPr>
        <p:spPr>
          <a:xfrm>
            <a:off x="519727" y="1274184"/>
            <a:ext cx="6520220" cy="8586508"/>
          </a:xfrm>
        </p:spPr>
        <p:txBody>
          <a:bodyPr/>
          <a:lstStyle/>
          <a:p>
            <a:pPr lvl="1"/>
            <a:r>
              <a:rPr lang="fr-FR" dirty="0"/>
              <a:t>Retour d’expérience du protocole</a:t>
            </a:r>
          </a:p>
          <a:p>
            <a:pPr lvl="2"/>
            <a:r>
              <a:rPr lang="fr-FR" dirty="0"/>
              <a:t>Cas général</a:t>
            </a:r>
          </a:p>
          <a:p>
            <a:r>
              <a:rPr lang="fr-FR" dirty="0"/>
              <a:t>Le retour d’expérience s’effectue dans le cadre d’un groupe d’analyse des pratiques qui se réunit tous les trimestres (soit quatre fois par an). Il réunit l’ensemble des médecins généralistes, les pharmaciens d’officine et les IDE de </a:t>
            </a:r>
            <a:r>
              <a:rPr lang="fr-FR"/>
              <a:t>la structure </a:t>
            </a:r>
            <a:r>
              <a:rPr lang="fr-FR" dirty="0"/>
              <a:t>prenant part au protocole.</a:t>
            </a:r>
          </a:p>
          <a:p>
            <a:r>
              <a:rPr lang="fr-FR" dirty="0"/>
              <a:t>Au cours de ces groupes d’analyse des pratiques, les médecins généralistes, les pharmaciens d’officine et les IDE échangent autour : </a:t>
            </a:r>
          </a:p>
          <a:p>
            <a:pPr marL="171450" lvl="0" indent="-171450">
              <a:buFont typeface="Arial" panose="020B0604020202020204" pitchFamily="34" charset="0"/>
              <a:buChar char="•"/>
            </a:pPr>
            <a:r>
              <a:rPr lang="fr-FR" dirty="0"/>
              <a:t>D’évènements indésirables survenus au cours de la mise en œuvre du protocole (nature, de l’évènement, actions correctives mises en place, suivi de ces actions correctives…) </a:t>
            </a:r>
          </a:p>
          <a:p>
            <a:pPr marL="171450" lvl="0" indent="-171450">
              <a:buFont typeface="Arial" panose="020B0604020202020204" pitchFamily="34" charset="0"/>
              <a:buChar char="•"/>
            </a:pPr>
            <a:r>
              <a:rPr lang="fr-FR" dirty="0"/>
              <a:t>De situations tirées au sort</a:t>
            </a:r>
          </a:p>
          <a:p>
            <a:pPr marL="171450" indent="-171450">
              <a:buFont typeface="Arial" panose="020B0604020202020204" pitchFamily="34" charset="0"/>
              <a:buChar char="•"/>
            </a:pPr>
            <a:r>
              <a:rPr lang="fr-FR" dirty="0"/>
              <a:t>De la satisfaction des médecins généralistes, des pharmaciens d’officine et des IDE (</a:t>
            </a:r>
            <a:r>
              <a:rPr lang="fr-FR" dirty="0" err="1"/>
              <a:t>Cf</a:t>
            </a:r>
            <a:r>
              <a:rPr lang="fr-FR" dirty="0"/>
              <a:t> documents associés « </a:t>
            </a:r>
            <a:r>
              <a:rPr lang="fr-FR" i="1" dirty="0"/>
              <a:t>PR. 01.3 – Enquête de satisfaction pharmacien/infirmier</a:t>
            </a:r>
            <a:r>
              <a:rPr lang="fr-FR" dirty="0"/>
              <a:t> » et « </a:t>
            </a:r>
            <a:r>
              <a:rPr lang="fr-FR" i="1" dirty="0"/>
              <a:t>PR. 01.5 – Enquête de satisfaction médecin</a:t>
            </a:r>
            <a:r>
              <a:rPr lang="fr-FR" dirty="0"/>
              <a:t> ») </a:t>
            </a:r>
          </a:p>
          <a:p>
            <a:endParaRPr lang="fr-FR" dirty="0"/>
          </a:p>
          <a:p>
            <a:pPr lvl="2"/>
            <a:r>
              <a:rPr lang="fr-FR" dirty="0"/>
              <a:t>Evènements indésirables</a:t>
            </a:r>
          </a:p>
          <a:p>
            <a:r>
              <a:rPr lang="fr-FR" dirty="0"/>
              <a:t>Tout évènement indésirable doit être déclaré via la rédaction d’une fiche. La rédaction de cette fiche d’évènement indésirable peut engendrer la tenue d’une séance d’analyse de la pratique si les médecins généralistes le jugent nécessaire.</a:t>
            </a:r>
          </a:p>
          <a:p>
            <a:r>
              <a:rPr lang="fr-FR" dirty="0"/>
              <a:t> </a:t>
            </a:r>
          </a:p>
          <a:p>
            <a:r>
              <a:rPr lang="fr-FR" dirty="0"/>
              <a:t>La fiche de déclaration de l’évènement indésirable est la fiche issue de l’étude </a:t>
            </a:r>
            <a:r>
              <a:rPr lang="fr-FR" dirty="0" err="1"/>
              <a:t>PRisM</a:t>
            </a:r>
            <a:r>
              <a:rPr lang="fr-FR" dirty="0"/>
              <a:t> « support d’analyse d’EI »</a:t>
            </a:r>
          </a:p>
          <a:p>
            <a:r>
              <a:rPr lang="fr-FR" dirty="0"/>
              <a:t> </a:t>
            </a:r>
          </a:p>
          <a:p>
            <a:r>
              <a:rPr lang="fr-FR" dirty="0"/>
              <a:t>Lors de l’analyse de l’évènement indésirable, l’équipe utilisera les fiches issues de l’étude </a:t>
            </a:r>
            <a:r>
              <a:rPr lang="fr-FR" dirty="0" err="1"/>
              <a:t>PRisM</a:t>
            </a:r>
            <a:r>
              <a:rPr lang="fr-FR" dirty="0"/>
              <a:t> « support de suivi des actions correctives » et le « compte rendu de comité de retour d’expérience »</a:t>
            </a:r>
          </a:p>
          <a:p>
            <a:endParaRPr lang="fr-FR" dirty="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pPr lvl="0"/>
            <a:endParaRPr lang="fr-FR" dirty="0"/>
          </a:p>
          <a:p>
            <a:endParaRPr lang="fr-FR" dirty="0"/>
          </a:p>
        </p:txBody>
      </p:sp>
      <p:sp>
        <p:nvSpPr>
          <p:cNvPr id="4" name="Espace réservé du numéro de diapositive 3">
            <a:extLst>
              <a:ext uri="{FF2B5EF4-FFF2-40B4-BE49-F238E27FC236}">
                <a16:creationId xmlns:a16="http://schemas.microsoft.com/office/drawing/2014/main" id="{CDCF8045-7B7E-2F4C-BFF9-AF035A7323C1}"/>
              </a:ext>
            </a:extLst>
          </p:cNvPr>
          <p:cNvSpPr>
            <a:spLocks noGrp="1"/>
          </p:cNvSpPr>
          <p:nvPr>
            <p:ph type="sldNum" sz="quarter" idx="12"/>
          </p:nvPr>
        </p:nvSpPr>
        <p:spPr/>
        <p:txBody>
          <a:bodyPr/>
          <a:lstStyle/>
          <a:p>
            <a:r>
              <a:rPr lang="fr-FR" dirty="0"/>
              <a:t>9 sur 12</a:t>
            </a:r>
          </a:p>
        </p:txBody>
      </p:sp>
      <p:sp>
        <p:nvSpPr>
          <p:cNvPr id="5" name="Titre 1">
            <a:extLst>
              <a:ext uri="{FF2B5EF4-FFF2-40B4-BE49-F238E27FC236}">
                <a16:creationId xmlns:a16="http://schemas.microsoft.com/office/drawing/2014/main" id="{94575AF9-52AD-614A-B73B-33C2F9C7AD8E}"/>
              </a:ext>
            </a:extLst>
          </p:cNvPr>
          <p:cNvSpPr>
            <a:spLocks noGrp="1"/>
          </p:cNvSpPr>
          <p:nvPr>
            <p:ph type="title"/>
          </p:nvPr>
        </p:nvSpPr>
        <p:spPr>
          <a:xfrm>
            <a:off x="1" y="475488"/>
            <a:ext cx="7229014" cy="361356"/>
          </a:xfrm>
        </p:spPr>
        <p:txBody>
          <a:bodyPr/>
          <a:lstStyle/>
          <a:p>
            <a:r>
              <a:rPr lang="fr-FR" sz="1600" dirty="0"/>
              <a:t>PR. 01 – Protocole de coopération « odynophagie chez le patient de 6 à 45 ans »</a:t>
            </a:r>
          </a:p>
        </p:txBody>
      </p:sp>
    </p:spTree>
    <p:extLst>
      <p:ext uri="{BB962C8B-B14F-4D97-AF65-F5344CB8AC3E}">
        <p14:creationId xmlns:p14="http://schemas.microsoft.com/office/powerpoint/2010/main" val="2760335491"/>
      </p:ext>
    </p:extLst>
  </p:cSld>
  <p:clrMapOvr>
    <a:masterClrMapping/>
  </p:clrMapOvr>
</p:sld>
</file>

<file path=ppt/theme/theme1.xml><?xml version="1.0" encoding="utf-8"?>
<a:theme xmlns:a="http://schemas.openxmlformats.org/drawingml/2006/main" name="Thème Office">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28" id="{C8FB5F77-EC6E-9C46-92D1-305C4FA82C85}" vid="{4F3A61D9-31EC-364E-AD71-7E392E83393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 Office</Template>
  <TotalTime>13</TotalTime>
  <Words>591</Words>
  <Application>Microsoft Macintosh PowerPoint</Application>
  <PresentationFormat>Personnalisé</PresentationFormat>
  <Paragraphs>47</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Cambria</vt:lpstr>
      <vt:lpstr>Courier New</vt:lpstr>
      <vt:lpstr>Thème Office</vt:lpstr>
      <vt:lpstr>PR. 01 – Protocole de coopération « odynophagie chez le patient de 6 à 45 ans »</vt:lpstr>
      <vt:lpstr>PR. 01 – Protocole de coopération « odynophagie chez le patient de 6 à 45 ans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01 – Protocole de coopération « odynophagie chez le patient de 6 à 45 ans »</dc:title>
  <dc:creator>Thibault Gaillard</dc:creator>
  <cp:lastModifiedBy>Thibault Gaillard</cp:lastModifiedBy>
  <cp:revision>6</cp:revision>
  <cp:lastPrinted>2021-10-11T08:39:40Z</cp:lastPrinted>
  <dcterms:created xsi:type="dcterms:W3CDTF">2021-10-14T10:21:27Z</dcterms:created>
  <dcterms:modified xsi:type="dcterms:W3CDTF">2021-10-18T14:54:38Z</dcterms:modified>
</cp:coreProperties>
</file>