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9C"/>
    <a:srgbClr val="06AF9D"/>
    <a:srgbClr val="99D7CD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98" d="100"/>
          <a:sy n="98" d="100"/>
        </p:scale>
        <p:origin x="968" y="208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199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1"/>
            <a:ext cx="8018859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86" indent="0" algn="ctr">
              <a:buNone/>
              <a:defRPr sz="2338"/>
            </a:lvl2pPr>
            <a:lvl3pPr marL="1069173" indent="0" algn="ctr">
              <a:buNone/>
              <a:defRPr sz="2104"/>
            </a:lvl3pPr>
            <a:lvl4pPr marL="1603760" indent="0" algn="ctr">
              <a:buNone/>
              <a:defRPr sz="1870"/>
            </a:lvl4pPr>
            <a:lvl5pPr marL="2138348" indent="0" algn="ctr">
              <a:buNone/>
              <a:defRPr sz="1870"/>
            </a:lvl5pPr>
            <a:lvl6pPr marL="2672932" indent="0" algn="ctr">
              <a:buNone/>
              <a:defRPr sz="1870"/>
            </a:lvl6pPr>
            <a:lvl7pPr marL="3207521" indent="0" algn="ctr">
              <a:buNone/>
              <a:defRPr sz="1870"/>
            </a:lvl7pPr>
            <a:lvl8pPr marL="3742108" indent="0" algn="ctr">
              <a:buNone/>
              <a:defRPr sz="1870"/>
            </a:lvl8pPr>
            <a:lvl9pPr marL="4276693" indent="0" algn="ctr">
              <a:buNone/>
              <a:defRPr sz="18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615" y="336195"/>
            <a:ext cx="7965135" cy="2554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699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34586" indent="0">
              <a:buNone/>
              <a:defRPr sz="2546">
                <a:solidFill>
                  <a:srgbClr val="00AF9C"/>
                </a:solidFill>
              </a:defRPr>
            </a:lvl2pPr>
            <a:lvl3pPr marL="1069173" indent="0">
              <a:buNone/>
              <a:defRPr sz="2263">
                <a:solidFill>
                  <a:srgbClr val="00AF9C"/>
                </a:solidFill>
              </a:defRPr>
            </a:lvl3pPr>
            <a:lvl4pPr marL="1603758" marR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0">
                <a:solidFill>
                  <a:srgbClr val="00AF9C"/>
                </a:solidFill>
              </a:defRPr>
            </a:lvl4pPr>
            <a:lvl5pPr marL="2138348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603758" marR="0" lvl="3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1" y="900916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314993"/>
            <a:ext cx="10691812" cy="27836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2" y="1"/>
            <a:ext cx="10691813" cy="349833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825451" y="345369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10445456" y="319383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252" y="375694"/>
            <a:ext cx="9221689" cy="20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2" y="7209841"/>
            <a:ext cx="10691813" cy="349834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944" y="7250295"/>
            <a:ext cx="2405658" cy="199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212" y="7250293"/>
            <a:ext cx="2338942" cy="19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575" y="7250296"/>
            <a:ext cx="3190662" cy="199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825451" y="697622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10445456" y="698784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8545866" y="-107913"/>
            <a:ext cx="172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1069173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67294" indent="-267294" algn="l" defTabSz="10691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80188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33646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87105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405639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940228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40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98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86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17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76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34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932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521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10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69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1" y="900916"/>
            <a:ext cx="9865310" cy="823381"/>
          </a:xfrm>
        </p:spPr>
        <p:txBody>
          <a:bodyPr/>
          <a:lstStyle/>
          <a:p>
            <a:pPr lvl="1"/>
            <a:r>
              <a:rPr lang="fr-FR" dirty="0"/>
              <a:t>Analyse des risques inhérents au processus de prise en charge du patient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6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586787F-56A2-0B42-8F73-1286E4DB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15" y="336195"/>
            <a:ext cx="7965135" cy="255498"/>
          </a:xfrm>
        </p:spPr>
        <p:txBody>
          <a:bodyPr/>
          <a:lstStyle/>
          <a:p>
            <a:r>
              <a:rPr lang="fr-FR" sz="1800" dirty="0"/>
              <a:t>PR. 01 – Protocole de coopération « odynophagie chez le patient de 6 à 45 ans »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49C5F32-BDEA-7447-B501-08F68CAD4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61209"/>
              </p:ext>
            </p:extLst>
          </p:nvPr>
        </p:nvGraphicFramePr>
        <p:xfrm>
          <a:off x="735061" y="1724297"/>
          <a:ext cx="9221688" cy="52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5092">
                  <a:extLst>
                    <a:ext uri="{9D8B030D-6E8A-4147-A177-3AD203B41FA5}">
                      <a16:colId xmlns:a16="http://schemas.microsoft.com/office/drawing/2014/main" val="2405592426"/>
                    </a:ext>
                  </a:extLst>
                </a:gridCol>
                <a:gridCol w="2305092">
                  <a:extLst>
                    <a:ext uri="{9D8B030D-6E8A-4147-A177-3AD203B41FA5}">
                      <a16:colId xmlns:a16="http://schemas.microsoft.com/office/drawing/2014/main" val="1439366247"/>
                    </a:ext>
                  </a:extLst>
                </a:gridCol>
                <a:gridCol w="2305752">
                  <a:extLst>
                    <a:ext uri="{9D8B030D-6E8A-4147-A177-3AD203B41FA5}">
                      <a16:colId xmlns:a16="http://schemas.microsoft.com/office/drawing/2014/main" val="3470860133"/>
                    </a:ext>
                  </a:extLst>
                </a:gridCol>
                <a:gridCol w="2305752">
                  <a:extLst>
                    <a:ext uri="{9D8B030D-6E8A-4147-A177-3AD203B41FA5}">
                      <a16:colId xmlns:a16="http://schemas.microsoft.com/office/drawing/2014/main" val="401449902"/>
                    </a:ext>
                  </a:extLst>
                </a:gridCol>
              </a:tblGrid>
              <a:tr h="3506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Grandes étapes de la prise en charge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Risques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Causes associées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Solutions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66191"/>
                  </a:ext>
                </a:extLst>
              </a:tr>
              <a:tr h="105187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Recueil du consentement du patient ou de son représentant légal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Refus du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Risque inhérent à l’accord du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Orienter vers le médecin pour une consultation sous 24h en cas de refus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Noter le refus du patient ou de son représentant dans son dossier informatisé partagé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507434"/>
                  </a:ext>
                </a:extLst>
              </a:tr>
              <a:tr h="175312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Interrogatoire dans le but de rechercher des critères d’exclusion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Mauvaise interprétation de certains critères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d’information ou de données dans le dossier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Formation et réévaluation des acquis des IDE et des pharmaciens par les médecins à la recherche des critères d’exclusion à l’interrogatoire ou à l’examen clinique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Intégrer l’ensemble des informations concernant le patient dans le dossier informatisé partagé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35277"/>
                  </a:ext>
                </a:extLst>
              </a:tr>
              <a:tr h="175312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Examen clinique du patient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Mauvaise interprétation d’un signe clinique. Angine non virale ou non streptococcique (bactérie autre notamment germes anaérobies, diphtérie, et les angines des hémopathies).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Complications locales, principalement un phlegmon péri-amygdalien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de formation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Formation et réévaluation des acquis des infirmiers diplômés d’état et des pharmaciens par les médecins à l’identification des formes graves de l’angine et des diagnostics différentiels lors de l’examen des amygdales.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Mise en place d’un formulaire clair intégré au logiciel informatique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858844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A651B2F2-BCED-C541-8671-62792CEB1283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7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586787F-56A2-0B42-8F73-1286E4DB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15" y="336195"/>
            <a:ext cx="7965135" cy="255498"/>
          </a:xfrm>
        </p:spPr>
        <p:txBody>
          <a:bodyPr/>
          <a:lstStyle/>
          <a:p>
            <a:r>
              <a:rPr lang="fr-FR" sz="1800" dirty="0"/>
              <a:t>PR. 01 – Protocole de coopération « odynophagie chez le patient de 6 à 45 ans »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49B4679-D606-464B-A95C-9B084E9C6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8399"/>
              </p:ext>
            </p:extLst>
          </p:nvPr>
        </p:nvGraphicFramePr>
        <p:xfrm>
          <a:off x="732506" y="1106310"/>
          <a:ext cx="9226800" cy="5127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700">
                  <a:extLst>
                    <a:ext uri="{9D8B030D-6E8A-4147-A177-3AD203B41FA5}">
                      <a16:colId xmlns:a16="http://schemas.microsoft.com/office/drawing/2014/main" val="1297451231"/>
                    </a:ext>
                  </a:extLst>
                </a:gridCol>
                <a:gridCol w="2306700">
                  <a:extLst>
                    <a:ext uri="{9D8B030D-6E8A-4147-A177-3AD203B41FA5}">
                      <a16:colId xmlns:a16="http://schemas.microsoft.com/office/drawing/2014/main" val="500158207"/>
                    </a:ext>
                  </a:extLst>
                </a:gridCol>
                <a:gridCol w="2306700">
                  <a:extLst>
                    <a:ext uri="{9D8B030D-6E8A-4147-A177-3AD203B41FA5}">
                      <a16:colId xmlns:a16="http://schemas.microsoft.com/office/drawing/2014/main" val="2835689166"/>
                    </a:ext>
                  </a:extLst>
                </a:gridCol>
                <a:gridCol w="2306700">
                  <a:extLst>
                    <a:ext uri="{9D8B030D-6E8A-4147-A177-3AD203B41FA5}">
                      <a16:colId xmlns:a16="http://schemas.microsoft.com/office/drawing/2014/main" val="2610324628"/>
                    </a:ext>
                  </a:extLst>
                </a:gridCol>
              </a:tblGrid>
              <a:tr h="54989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Grandes étapes de la prise en charge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6AF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Risques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6AF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Causes associées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6AF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/>
                        </a:rPr>
                        <a:t>Solutions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0" marR="64230" marT="0" marB="0" anchor="ctr">
                    <a:solidFill>
                      <a:srgbClr val="06AF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517240"/>
                  </a:ext>
                </a:extLst>
              </a:tr>
              <a:tr h="54989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Réalisation du TROD angine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Mauvaise lecture du test par l’infirmier diplômé d’état ou le pharmacien d’officine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de formation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Réévaluation régulière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78437"/>
                  </a:ext>
                </a:extLst>
              </a:tr>
              <a:tr h="20162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Prescription de l’antibiotique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5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Erreur de prescription (Contre-indication, allergie, interaction…)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de formation et/ou manque de connaissance de molécules et/ou manque de données dans le dossier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Prescription types et présentées dans le cadre d’une formation des IDE et des pharmaciens par les médecins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Partage du dossier patient contenant les allergies de celui-ci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Relecture de la prescription de l’IDE par le pharmacien de la maison de santé ayant lui aussi accès au dossier médical du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251774"/>
                  </a:ext>
                </a:extLst>
              </a:tr>
              <a:tr h="3665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Changement des recommandations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Remise à jour de l’ordonnance type par le médecin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2913"/>
                  </a:ext>
                </a:extLst>
              </a:tr>
              <a:tr h="366596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Prescription du traitement symptomatique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Erreur dans la prescription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de formation et risque inhérent à la prescription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Prescription type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Réévaluation régulière des recommandations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Accès au dossier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28678"/>
                  </a:ext>
                </a:extLst>
              </a:tr>
              <a:tr h="3665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Demande du patient pour des médicaments autres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Risque inhérent au patient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85346"/>
                  </a:ext>
                </a:extLst>
              </a:tr>
              <a:tr h="73319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</a:rPr>
                        <a:t>Prescription d’un arrêt de travail d’un jour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Sur-prescription </a:t>
                      </a:r>
                      <a:r>
                        <a:rPr lang="fr-FR" sz="1200">
                          <a:effectLst/>
                        </a:rPr>
                        <a:t>ou sous-prescription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Manque de pratique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effectLst/>
                        </a:rPr>
                        <a:t>Faire apparaitre les critères de prescription d’arrêt de travail dans le formulaire de prise en charge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6AF9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759844"/>
                  </a:ext>
                </a:extLst>
              </a:tr>
            </a:tbl>
          </a:graphicData>
        </a:graphic>
      </p:graphicFrame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B1DEF486-B5D6-E943-8C16-39982AE7DF82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859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9" id="{C1FC0C0B-F2B9-014A-8F1D-F25ACD3DCBFE}" vid="{8B702984-C37C-2B4D-93C8-BAE3C8DDB1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16</TotalTime>
  <Words>462</Words>
  <Application>Microsoft Macintosh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 – Protocole de coopération « odynophagie chez le patient de 6 à 45 ans »</vt:lpstr>
      <vt:lpstr>PR. 01 – Protocole de coopération « odynophagie chez le patient de 6 à 45 ans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 – Protocole de coopération « odynophagie chez le patient de 6 à 45 ans »</dc:title>
  <dc:creator>Thibault Gaillard</dc:creator>
  <cp:lastModifiedBy>Thibault Gaillard</cp:lastModifiedBy>
  <cp:revision>4</cp:revision>
  <cp:lastPrinted>2021-10-11T08:39:40Z</cp:lastPrinted>
  <dcterms:created xsi:type="dcterms:W3CDTF">2021-10-14T10:08:53Z</dcterms:created>
  <dcterms:modified xsi:type="dcterms:W3CDTF">2021-10-18T15:00:10Z</dcterms:modified>
</cp:coreProperties>
</file>