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9C"/>
    <a:srgbClr val="7BC2B6"/>
    <a:srgbClr val="97D8CD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12"/>
    <p:restoredTop sz="95865"/>
  </p:normalViewPr>
  <p:slideViewPr>
    <p:cSldViewPr snapToGrid="0" snapToObjects="1">
      <p:cViewPr varScale="1">
        <p:scale>
          <a:sx n="69" d="100"/>
          <a:sy n="69" d="100"/>
        </p:scale>
        <p:origin x="2256" y="224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8177" y="475488"/>
            <a:ext cx="5631770" cy="361356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77967" indent="0">
              <a:buNone/>
              <a:defRPr sz="1800">
                <a:solidFill>
                  <a:srgbClr val="00AF9C"/>
                </a:solidFill>
              </a:defRPr>
            </a:lvl2pPr>
            <a:lvl3pPr marL="755934" indent="0">
              <a:buNone/>
              <a:defRPr sz="1600">
                <a:solidFill>
                  <a:srgbClr val="00AF9C"/>
                </a:solidFill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0AF9C"/>
                </a:solidFill>
              </a:defRPr>
            </a:lvl4pPr>
            <a:lvl5pPr marL="1511869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133901" marR="0" lvl="3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7" y="1274184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445502"/>
            <a:ext cx="7559674" cy="393690"/>
          </a:xfrm>
          <a:prstGeom prst="rect">
            <a:avLst/>
          </a:prstGeom>
          <a:solidFill>
            <a:srgbClr val="00AF9C">
              <a:alpha val="5058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0" y="0"/>
            <a:ext cx="7559675" cy="494777"/>
          </a:xfrm>
          <a:prstGeom prst="rect">
            <a:avLst/>
          </a:prstGeom>
          <a:solidFill>
            <a:srgbClr val="00A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403964" y="487954"/>
            <a:ext cx="757824" cy="701457"/>
          </a:xfrm>
          <a:prstGeom prst="plaque">
            <a:avLst>
              <a:gd name="adj" fmla="val 50000"/>
            </a:avLst>
          </a:prstGeom>
          <a:solidFill>
            <a:srgbClr val="97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7205815" y="487953"/>
            <a:ext cx="757824" cy="701457"/>
          </a:xfrm>
          <a:prstGeom prst="plaque">
            <a:avLst>
              <a:gd name="adj" fmla="val 50000"/>
            </a:avLst>
          </a:prstGeom>
          <a:solidFill>
            <a:srgbClr val="97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455" y="531352"/>
            <a:ext cx="6520220" cy="287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0" y="10197035"/>
            <a:ext cx="7559675" cy="494778"/>
          </a:xfrm>
          <a:prstGeom prst="rect">
            <a:avLst/>
          </a:prstGeom>
          <a:solidFill>
            <a:srgbClr val="97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3488" y="10254250"/>
            <a:ext cx="1700927" cy="281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5259" y="10254248"/>
            <a:ext cx="1653755" cy="281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854" y="10254250"/>
            <a:ext cx="2255966" cy="2819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404889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7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7210267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7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5145849" y="-101126"/>
            <a:ext cx="2413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Cambria" panose="02040503050406030204" pitchFamily="18" charset="0"/>
              </a:rPr>
              <a:t>Protocole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755934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C1432-1E18-ED47-8BEB-F5C60171B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99" y="983904"/>
            <a:ext cx="6520220" cy="6783857"/>
          </a:xfrm>
        </p:spPr>
        <p:txBody>
          <a:bodyPr/>
          <a:lstStyle/>
          <a:p>
            <a:pPr lvl="1"/>
            <a:r>
              <a:rPr lang="fr-FR" dirty="0"/>
              <a:t>Processus de prise en charge du patient</a:t>
            </a:r>
          </a:p>
          <a:p>
            <a:r>
              <a:rPr lang="fr-FR" dirty="0"/>
              <a:t>L’IDE et le pharmacien d’officine suivent l’arbre décisionnel suivant dans le processus de prise en charge du patient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CF8045-7B7E-2F4C-BFF9-AF035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4 sur 12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CAD6F74-44E0-3245-9439-800A16062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75488"/>
            <a:ext cx="7229014" cy="361356"/>
          </a:xfrm>
        </p:spPr>
        <p:txBody>
          <a:bodyPr/>
          <a:lstStyle/>
          <a:p>
            <a:r>
              <a:rPr lang="fr-FR" sz="1600" dirty="0"/>
              <a:t>PR. 01 – Protocole de coopération « odynophagie chez le patient de 6 à 45 ans »</a:t>
            </a:r>
          </a:p>
        </p:txBody>
      </p: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EE4A747A-5F4F-244D-A889-9597028404FC}"/>
              </a:ext>
            </a:extLst>
          </p:cNvPr>
          <p:cNvGrpSpPr/>
          <p:nvPr/>
        </p:nvGrpSpPr>
        <p:grpSpPr>
          <a:xfrm>
            <a:off x="432641" y="1776603"/>
            <a:ext cx="6999298" cy="8358090"/>
            <a:chOff x="519726" y="2299108"/>
            <a:chExt cx="6999298" cy="8358090"/>
          </a:xfrm>
          <a:solidFill>
            <a:srgbClr val="00AF9C"/>
          </a:solidFill>
        </p:grpSpPr>
        <p:sp>
          <p:nvSpPr>
            <p:cNvPr id="2" name="Rectangle : coins arrondis 1">
              <a:extLst>
                <a:ext uri="{FF2B5EF4-FFF2-40B4-BE49-F238E27FC236}">
                  <a16:creationId xmlns:a16="http://schemas.microsoft.com/office/drawing/2014/main" id="{4B409810-EC82-2047-815C-A20EEADD0058}"/>
                </a:ext>
              </a:extLst>
            </p:cNvPr>
            <p:cNvSpPr/>
            <p:nvPr/>
          </p:nvSpPr>
          <p:spPr>
            <a:xfrm>
              <a:off x="519726" y="2299108"/>
              <a:ext cx="6709287" cy="733943"/>
            </a:xfrm>
            <a:prstGeom prst="roundRect">
              <a:avLst/>
            </a:prstGeom>
            <a:grpFill/>
            <a:ln>
              <a:solidFill>
                <a:srgbClr val="00AF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/>
                <a:t>Critère d’inclusion </a:t>
              </a:r>
              <a:r>
                <a:rPr lang="fr-FR" sz="1200"/>
                <a:t>: Mal de gorge augmenté par la déglutition chez le patient entre 6 et 45 ans dont le médecin traitant est un médecin délégant et qui n’a pas refusé l’accès à son dossier médical au pharmacien d’officine ou à l’infirmier diplômé d’état </a:t>
              </a:r>
            </a:p>
          </p:txBody>
        </p:sp>
        <p:sp>
          <p:nvSpPr>
            <p:cNvPr id="8" name="Rectangle : coins arrondis 7">
              <a:extLst>
                <a:ext uri="{FF2B5EF4-FFF2-40B4-BE49-F238E27FC236}">
                  <a16:creationId xmlns:a16="http://schemas.microsoft.com/office/drawing/2014/main" id="{6BE327F5-9FC6-1F4D-9455-27ED168C15C6}"/>
                </a:ext>
              </a:extLst>
            </p:cNvPr>
            <p:cNvSpPr/>
            <p:nvPr/>
          </p:nvSpPr>
          <p:spPr>
            <a:xfrm>
              <a:off x="519726" y="3238997"/>
              <a:ext cx="6709287" cy="733943"/>
            </a:xfrm>
            <a:prstGeom prst="roundRect">
              <a:avLst/>
            </a:prstGeom>
            <a:grpFill/>
            <a:ln>
              <a:solidFill>
                <a:srgbClr val="00AF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Vérification par le pharmacien d’officine ou l’IDE de la présence de critères d’exclusion au moyen d’un formulaire à intégrer au système d’information partagé </a:t>
              </a:r>
            </a:p>
          </p:txBody>
        </p:sp>
        <p:cxnSp>
          <p:nvCxnSpPr>
            <p:cNvPr id="10" name="Connecteur droit avec flèche 9">
              <a:extLst>
                <a:ext uri="{FF2B5EF4-FFF2-40B4-BE49-F238E27FC236}">
                  <a16:creationId xmlns:a16="http://schemas.microsoft.com/office/drawing/2014/main" id="{000E5202-D857-FF4C-8493-9B4E2B0CE193}"/>
                </a:ext>
              </a:extLst>
            </p:cNvPr>
            <p:cNvCxnSpPr>
              <a:stCxn id="2" idx="2"/>
              <a:endCxn id="8" idx="0"/>
            </p:cNvCxnSpPr>
            <p:nvPr/>
          </p:nvCxnSpPr>
          <p:spPr>
            <a:xfrm>
              <a:off x="3874370" y="3033051"/>
              <a:ext cx="0" cy="205946"/>
            </a:xfrm>
            <a:prstGeom prst="straightConnector1">
              <a:avLst/>
            </a:prstGeom>
            <a:grpFill/>
            <a:ln>
              <a:solidFill>
                <a:srgbClr val="00AF9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FFE70F0E-398B-E048-9EF4-2DA993AB4AAE}"/>
                </a:ext>
              </a:extLst>
            </p:cNvPr>
            <p:cNvCxnSpPr>
              <a:stCxn id="8" idx="2"/>
            </p:cNvCxnSpPr>
            <p:nvPr/>
          </p:nvCxnSpPr>
          <p:spPr>
            <a:xfrm>
              <a:off x="3874370" y="3972940"/>
              <a:ext cx="0" cy="504057"/>
            </a:xfrm>
            <a:prstGeom prst="line">
              <a:avLst/>
            </a:prstGeom>
            <a:grpFill/>
            <a:ln>
              <a:solidFill>
                <a:srgbClr val="00AF9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F728474C-C174-2542-83F0-1818B8723159}"/>
                </a:ext>
              </a:extLst>
            </p:cNvPr>
            <p:cNvSpPr/>
            <p:nvPr/>
          </p:nvSpPr>
          <p:spPr>
            <a:xfrm>
              <a:off x="5014488" y="4235200"/>
              <a:ext cx="1522519" cy="488963"/>
            </a:xfrm>
            <a:prstGeom prst="roundRect">
              <a:avLst/>
            </a:prstGeom>
            <a:grpFill/>
            <a:ln>
              <a:solidFill>
                <a:srgbClr val="00AF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Pas de critère d’exclusion</a:t>
              </a:r>
            </a:p>
          </p:txBody>
        </p: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6D31AA2C-7E17-3F45-9473-2FE8FCBB01C8}"/>
                </a:ext>
              </a:extLst>
            </p:cNvPr>
            <p:cNvCxnSpPr>
              <a:cxnSpLocks/>
            </p:cNvCxnSpPr>
            <p:nvPr/>
          </p:nvCxnSpPr>
          <p:spPr>
            <a:xfrm>
              <a:off x="2630587" y="4476997"/>
              <a:ext cx="2418055" cy="1"/>
            </a:xfrm>
            <a:prstGeom prst="line">
              <a:avLst/>
            </a:prstGeom>
            <a:grpFill/>
            <a:ln>
              <a:solidFill>
                <a:srgbClr val="00AF9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 : coins arrondis 16">
              <a:extLst>
                <a:ext uri="{FF2B5EF4-FFF2-40B4-BE49-F238E27FC236}">
                  <a16:creationId xmlns:a16="http://schemas.microsoft.com/office/drawing/2014/main" id="{72103A0C-A7C2-A04C-9563-D924EE395569}"/>
                </a:ext>
              </a:extLst>
            </p:cNvPr>
            <p:cNvSpPr/>
            <p:nvPr/>
          </p:nvSpPr>
          <p:spPr>
            <a:xfrm>
              <a:off x="658531" y="4132398"/>
              <a:ext cx="1972056" cy="659009"/>
            </a:xfrm>
            <a:prstGeom prst="roundRect">
              <a:avLst/>
            </a:prstGeom>
            <a:grpFill/>
            <a:ln>
              <a:solidFill>
                <a:srgbClr val="00AF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1 critère d’exclusion ou plus</a:t>
              </a:r>
            </a:p>
            <a:p>
              <a:pPr algn="ctr"/>
              <a:r>
                <a:rPr lang="fr-FR" sz="1200" dirty="0"/>
                <a:t>Ou doute du pharmacien ou de l’IDE</a:t>
              </a:r>
            </a:p>
          </p:txBody>
        </p: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B0603A87-78AE-654A-95EA-455265042D77}"/>
                </a:ext>
              </a:extLst>
            </p:cNvPr>
            <p:cNvCxnSpPr>
              <a:cxnSpLocks/>
            </p:cNvCxnSpPr>
            <p:nvPr/>
          </p:nvCxnSpPr>
          <p:spPr>
            <a:xfrm>
              <a:off x="5764461" y="4663244"/>
              <a:ext cx="0" cy="504057"/>
            </a:xfrm>
            <a:prstGeom prst="line">
              <a:avLst/>
            </a:prstGeom>
            <a:grpFill/>
            <a:ln>
              <a:solidFill>
                <a:srgbClr val="00AF9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B80BBFDB-AF9F-1646-BB64-4816C160092E}"/>
                </a:ext>
              </a:extLst>
            </p:cNvPr>
            <p:cNvCxnSpPr>
              <a:cxnSpLocks/>
            </p:cNvCxnSpPr>
            <p:nvPr/>
          </p:nvCxnSpPr>
          <p:spPr>
            <a:xfrm>
              <a:off x="5045523" y="5167301"/>
              <a:ext cx="1292736" cy="0"/>
            </a:xfrm>
            <a:prstGeom prst="line">
              <a:avLst/>
            </a:prstGeom>
            <a:grpFill/>
            <a:ln>
              <a:solidFill>
                <a:srgbClr val="00AF9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6D56D32E-5F87-5C44-8C60-84A0F88E00DC}"/>
                </a:ext>
              </a:extLst>
            </p:cNvPr>
            <p:cNvSpPr/>
            <p:nvPr/>
          </p:nvSpPr>
          <p:spPr>
            <a:xfrm>
              <a:off x="6177957" y="4963092"/>
              <a:ext cx="793296" cy="408417"/>
            </a:xfrm>
            <a:prstGeom prst="roundRect">
              <a:avLst/>
            </a:prstGeom>
            <a:grpFill/>
            <a:ln>
              <a:solidFill>
                <a:srgbClr val="00AF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&lt;15 ans</a:t>
              </a:r>
            </a:p>
          </p:txBody>
        </p:sp>
        <p:sp>
          <p:nvSpPr>
            <p:cNvPr id="27" name="Rectangle : coins arrondis 26">
              <a:extLst>
                <a:ext uri="{FF2B5EF4-FFF2-40B4-BE49-F238E27FC236}">
                  <a16:creationId xmlns:a16="http://schemas.microsoft.com/office/drawing/2014/main" id="{0BD0189E-0DBA-C742-A098-20D85D96EB3E}"/>
                </a:ext>
              </a:extLst>
            </p:cNvPr>
            <p:cNvSpPr/>
            <p:nvPr/>
          </p:nvSpPr>
          <p:spPr>
            <a:xfrm>
              <a:off x="4378867" y="4950867"/>
              <a:ext cx="793296" cy="408417"/>
            </a:xfrm>
            <a:prstGeom prst="roundRect">
              <a:avLst/>
            </a:prstGeom>
            <a:grpFill/>
            <a:ln>
              <a:solidFill>
                <a:srgbClr val="00AF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&gt;15 ans</a:t>
              </a:r>
            </a:p>
          </p:txBody>
        </p:sp>
        <p:cxnSp>
          <p:nvCxnSpPr>
            <p:cNvPr id="29" name="Connecteur droit avec flèche 28">
              <a:extLst>
                <a:ext uri="{FF2B5EF4-FFF2-40B4-BE49-F238E27FC236}">
                  <a16:creationId xmlns:a16="http://schemas.microsoft.com/office/drawing/2014/main" id="{3BB59DCA-0368-0441-B180-80DADF52A1D8}"/>
                </a:ext>
              </a:extLst>
            </p:cNvPr>
            <p:cNvCxnSpPr>
              <a:stCxn id="27" idx="2"/>
            </p:cNvCxnSpPr>
            <p:nvPr/>
          </p:nvCxnSpPr>
          <p:spPr>
            <a:xfrm>
              <a:off x="4775515" y="5359284"/>
              <a:ext cx="0" cy="257745"/>
            </a:xfrm>
            <a:prstGeom prst="straightConnector1">
              <a:avLst/>
            </a:prstGeom>
            <a:grpFill/>
            <a:ln>
              <a:solidFill>
                <a:srgbClr val="00AF9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Losange 29">
              <a:extLst>
                <a:ext uri="{FF2B5EF4-FFF2-40B4-BE49-F238E27FC236}">
                  <a16:creationId xmlns:a16="http://schemas.microsoft.com/office/drawing/2014/main" id="{B7233DE7-BF08-064C-9FA0-4379A1647A32}"/>
                </a:ext>
              </a:extLst>
            </p:cNvPr>
            <p:cNvSpPr/>
            <p:nvPr/>
          </p:nvSpPr>
          <p:spPr>
            <a:xfrm>
              <a:off x="3947784" y="5606770"/>
              <a:ext cx="1655461" cy="545672"/>
            </a:xfrm>
            <a:prstGeom prst="diamond">
              <a:avLst/>
            </a:prstGeom>
            <a:grpFill/>
            <a:ln>
              <a:solidFill>
                <a:srgbClr val="00AF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Score de Mac-Isaac</a:t>
              </a:r>
            </a:p>
          </p:txBody>
        </p:sp>
        <p:cxnSp>
          <p:nvCxnSpPr>
            <p:cNvPr id="31" name="Connecteur droit avec flèche 30">
              <a:extLst>
                <a:ext uri="{FF2B5EF4-FFF2-40B4-BE49-F238E27FC236}">
                  <a16:creationId xmlns:a16="http://schemas.microsoft.com/office/drawing/2014/main" id="{E731905F-711E-6442-A50B-EFCDB6A0074C}"/>
                </a:ext>
              </a:extLst>
            </p:cNvPr>
            <p:cNvCxnSpPr>
              <a:cxnSpLocks/>
            </p:cNvCxnSpPr>
            <p:nvPr/>
          </p:nvCxnSpPr>
          <p:spPr>
            <a:xfrm>
              <a:off x="4775514" y="6152442"/>
              <a:ext cx="0" cy="582187"/>
            </a:xfrm>
            <a:prstGeom prst="straightConnector1">
              <a:avLst/>
            </a:prstGeom>
            <a:grpFill/>
            <a:ln>
              <a:solidFill>
                <a:srgbClr val="00AF9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 : coins arrondis 32">
              <a:extLst>
                <a:ext uri="{FF2B5EF4-FFF2-40B4-BE49-F238E27FC236}">
                  <a16:creationId xmlns:a16="http://schemas.microsoft.com/office/drawing/2014/main" id="{06DFD9FF-4416-C741-82EC-9AD9C035AB7F}"/>
                </a:ext>
              </a:extLst>
            </p:cNvPr>
            <p:cNvSpPr/>
            <p:nvPr/>
          </p:nvSpPr>
          <p:spPr>
            <a:xfrm>
              <a:off x="4378866" y="6754999"/>
              <a:ext cx="793296" cy="408417"/>
            </a:xfrm>
            <a:prstGeom prst="roundRect">
              <a:avLst/>
            </a:prstGeom>
            <a:grpFill/>
            <a:ln>
              <a:solidFill>
                <a:srgbClr val="00AF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2 ou plus</a:t>
              </a:r>
            </a:p>
          </p:txBody>
        </p:sp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60350AE1-45AF-614D-A54B-7D295D3FD3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90810" y="6955893"/>
              <a:ext cx="916859" cy="6651"/>
            </a:xfrm>
            <a:prstGeom prst="straightConnector1">
              <a:avLst/>
            </a:prstGeom>
            <a:grpFill/>
            <a:ln>
              <a:solidFill>
                <a:srgbClr val="00AF9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osange 35">
              <a:extLst>
                <a:ext uri="{FF2B5EF4-FFF2-40B4-BE49-F238E27FC236}">
                  <a16:creationId xmlns:a16="http://schemas.microsoft.com/office/drawing/2014/main" id="{174F0CBE-D4A1-EF42-BBA1-8807D51C7E1F}"/>
                </a:ext>
              </a:extLst>
            </p:cNvPr>
            <p:cNvSpPr/>
            <p:nvPr/>
          </p:nvSpPr>
          <p:spPr>
            <a:xfrm>
              <a:off x="6112739" y="6697571"/>
              <a:ext cx="916853" cy="545672"/>
            </a:xfrm>
            <a:prstGeom prst="diamond">
              <a:avLst/>
            </a:prstGeom>
            <a:grpFill/>
            <a:ln>
              <a:solidFill>
                <a:srgbClr val="00AF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TDR</a:t>
              </a:r>
            </a:p>
          </p:txBody>
        </p: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50600D78-B61D-DE47-AB05-21C1073C1D56}"/>
                </a:ext>
              </a:extLst>
            </p:cNvPr>
            <p:cNvCxnSpPr>
              <a:cxnSpLocks/>
              <a:stCxn id="36" idx="0"/>
              <a:endCxn id="26" idx="2"/>
            </p:cNvCxnSpPr>
            <p:nvPr/>
          </p:nvCxnSpPr>
          <p:spPr>
            <a:xfrm flipV="1">
              <a:off x="6571166" y="5371509"/>
              <a:ext cx="0" cy="1326062"/>
            </a:xfrm>
            <a:prstGeom prst="line">
              <a:avLst/>
            </a:prstGeom>
            <a:grpFill/>
            <a:ln>
              <a:solidFill>
                <a:srgbClr val="00AF9C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61337B31-5ABF-7945-B930-BA23F3C3858B}"/>
                </a:ext>
              </a:extLst>
            </p:cNvPr>
            <p:cNvCxnSpPr>
              <a:cxnSpLocks/>
            </p:cNvCxnSpPr>
            <p:nvPr/>
          </p:nvCxnSpPr>
          <p:spPr>
            <a:xfrm>
              <a:off x="3447145" y="6372386"/>
              <a:ext cx="1328369" cy="0"/>
            </a:xfrm>
            <a:prstGeom prst="line">
              <a:avLst/>
            </a:prstGeom>
            <a:grpFill/>
            <a:ln>
              <a:solidFill>
                <a:srgbClr val="00AF9C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716986EE-74BD-6E48-A626-EB5D996667B1}"/>
                </a:ext>
              </a:extLst>
            </p:cNvPr>
            <p:cNvSpPr/>
            <p:nvPr/>
          </p:nvSpPr>
          <p:spPr>
            <a:xfrm>
              <a:off x="2644994" y="6168177"/>
              <a:ext cx="793296" cy="408417"/>
            </a:xfrm>
            <a:prstGeom prst="roundRect">
              <a:avLst/>
            </a:prstGeom>
            <a:grpFill/>
            <a:ln>
              <a:solidFill>
                <a:srgbClr val="00AF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&lt;2</a:t>
              </a:r>
            </a:p>
          </p:txBody>
        </p:sp>
        <p:sp>
          <p:nvSpPr>
            <p:cNvPr id="44" name="Losange 43">
              <a:extLst>
                <a:ext uri="{FF2B5EF4-FFF2-40B4-BE49-F238E27FC236}">
                  <a16:creationId xmlns:a16="http://schemas.microsoft.com/office/drawing/2014/main" id="{BF7E31FA-A026-9442-881A-E0D0A8EED99E}"/>
                </a:ext>
              </a:extLst>
            </p:cNvPr>
            <p:cNvSpPr/>
            <p:nvPr/>
          </p:nvSpPr>
          <p:spPr>
            <a:xfrm>
              <a:off x="662610" y="5627570"/>
              <a:ext cx="1813756" cy="681884"/>
            </a:xfrm>
            <a:prstGeom prst="diamond">
              <a:avLst/>
            </a:prstGeom>
            <a:grpFill/>
            <a:ln>
              <a:solidFill>
                <a:srgbClr val="00AF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Orientation médicale</a:t>
              </a:r>
            </a:p>
          </p:txBody>
        </p:sp>
        <p:cxnSp>
          <p:nvCxnSpPr>
            <p:cNvPr id="45" name="Connecteur droit avec flèche 44">
              <a:extLst>
                <a:ext uri="{FF2B5EF4-FFF2-40B4-BE49-F238E27FC236}">
                  <a16:creationId xmlns:a16="http://schemas.microsoft.com/office/drawing/2014/main" id="{8B5668FA-8B66-0347-9376-AEA14848110A}"/>
                </a:ext>
              </a:extLst>
            </p:cNvPr>
            <p:cNvCxnSpPr>
              <a:cxnSpLocks/>
            </p:cNvCxnSpPr>
            <p:nvPr/>
          </p:nvCxnSpPr>
          <p:spPr>
            <a:xfrm>
              <a:off x="1577426" y="4791407"/>
              <a:ext cx="0" cy="836163"/>
            </a:xfrm>
            <a:prstGeom prst="straightConnector1">
              <a:avLst/>
            </a:prstGeom>
            <a:grpFill/>
            <a:ln>
              <a:solidFill>
                <a:srgbClr val="00AF9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avec flèche 47">
              <a:extLst>
                <a:ext uri="{FF2B5EF4-FFF2-40B4-BE49-F238E27FC236}">
                  <a16:creationId xmlns:a16="http://schemas.microsoft.com/office/drawing/2014/main" id="{0C267333-89FB-8E40-9AC4-E3712F38A9E6}"/>
                </a:ext>
              </a:extLst>
            </p:cNvPr>
            <p:cNvCxnSpPr>
              <a:cxnSpLocks/>
              <a:endCxn id="49" idx="0"/>
            </p:cNvCxnSpPr>
            <p:nvPr/>
          </p:nvCxnSpPr>
          <p:spPr>
            <a:xfrm>
              <a:off x="1565538" y="6267267"/>
              <a:ext cx="0" cy="1098618"/>
            </a:xfrm>
            <a:prstGeom prst="straightConnector1">
              <a:avLst/>
            </a:prstGeom>
            <a:grpFill/>
            <a:ln>
              <a:solidFill>
                <a:srgbClr val="00AF9C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 : coins arrondis 48">
              <a:extLst>
                <a:ext uri="{FF2B5EF4-FFF2-40B4-BE49-F238E27FC236}">
                  <a16:creationId xmlns:a16="http://schemas.microsoft.com/office/drawing/2014/main" id="{CD7B22DA-3C3E-C146-A488-A3A0FD1763D8}"/>
                </a:ext>
              </a:extLst>
            </p:cNvPr>
            <p:cNvSpPr/>
            <p:nvPr/>
          </p:nvSpPr>
          <p:spPr>
            <a:xfrm>
              <a:off x="1107117" y="7365885"/>
              <a:ext cx="916841" cy="408417"/>
            </a:xfrm>
            <a:prstGeom prst="roundRect">
              <a:avLst/>
            </a:prstGeom>
            <a:grpFill/>
            <a:ln>
              <a:solidFill>
                <a:srgbClr val="00AF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Non réalisable</a:t>
              </a:r>
            </a:p>
          </p:txBody>
        </p: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74A394CF-7403-0E4D-A7E0-55301AC06B5E}"/>
                </a:ext>
              </a:extLst>
            </p:cNvPr>
            <p:cNvCxnSpPr>
              <a:cxnSpLocks/>
              <a:endCxn id="36" idx="2"/>
            </p:cNvCxnSpPr>
            <p:nvPr/>
          </p:nvCxnSpPr>
          <p:spPr>
            <a:xfrm flipV="1">
              <a:off x="6571166" y="7243243"/>
              <a:ext cx="0" cy="836163"/>
            </a:xfrm>
            <a:prstGeom prst="line">
              <a:avLst/>
            </a:prstGeom>
            <a:grpFill/>
            <a:ln>
              <a:solidFill>
                <a:srgbClr val="00AF9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3DDB19AB-B14C-434B-A7CF-9FD9B43FE48B}"/>
                </a:ext>
              </a:extLst>
            </p:cNvPr>
            <p:cNvCxnSpPr>
              <a:cxnSpLocks/>
            </p:cNvCxnSpPr>
            <p:nvPr/>
          </p:nvCxnSpPr>
          <p:spPr>
            <a:xfrm>
              <a:off x="2023958" y="7568708"/>
              <a:ext cx="4547207" cy="0"/>
            </a:xfrm>
            <a:prstGeom prst="line">
              <a:avLst/>
            </a:prstGeom>
            <a:grpFill/>
            <a:ln>
              <a:solidFill>
                <a:srgbClr val="00AF9C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85CE487D-66A3-4F47-A645-F1071A8C599A}"/>
                </a:ext>
              </a:extLst>
            </p:cNvPr>
            <p:cNvCxnSpPr>
              <a:cxnSpLocks/>
            </p:cNvCxnSpPr>
            <p:nvPr/>
          </p:nvCxnSpPr>
          <p:spPr>
            <a:xfrm>
              <a:off x="4111329" y="8072555"/>
              <a:ext cx="2710908" cy="0"/>
            </a:xfrm>
            <a:prstGeom prst="line">
              <a:avLst/>
            </a:prstGeom>
            <a:grpFill/>
            <a:ln>
              <a:solidFill>
                <a:srgbClr val="00AF9C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 : coins arrondis 58">
              <a:extLst>
                <a:ext uri="{FF2B5EF4-FFF2-40B4-BE49-F238E27FC236}">
                  <a16:creationId xmlns:a16="http://schemas.microsoft.com/office/drawing/2014/main" id="{36DB29F1-4402-814A-9C5F-27909F273F52}"/>
                </a:ext>
              </a:extLst>
            </p:cNvPr>
            <p:cNvSpPr/>
            <p:nvPr/>
          </p:nvSpPr>
          <p:spPr>
            <a:xfrm>
              <a:off x="3435199" y="7875197"/>
              <a:ext cx="676130" cy="408417"/>
            </a:xfrm>
            <a:prstGeom prst="roundRect">
              <a:avLst/>
            </a:prstGeom>
            <a:grpFill/>
            <a:ln>
              <a:solidFill>
                <a:srgbClr val="00AF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Négatif</a:t>
              </a:r>
            </a:p>
          </p:txBody>
        </p:sp>
        <p:sp>
          <p:nvSpPr>
            <p:cNvPr id="60" name="Rectangle : coins arrondis 59">
              <a:extLst>
                <a:ext uri="{FF2B5EF4-FFF2-40B4-BE49-F238E27FC236}">
                  <a16:creationId xmlns:a16="http://schemas.microsoft.com/office/drawing/2014/main" id="{B93B7B0D-4F99-554F-827D-961AD9DF7509}"/>
                </a:ext>
              </a:extLst>
            </p:cNvPr>
            <p:cNvSpPr/>
            <p:nvPr/>
          </p:nvSpPr>
          <p:spPr>
            <a:xfrm>
              <a:off x="6842894" y="7886558"/>
              <a:ext cx="676130" cy="408417"/>
            </a:xfrm>
            <a:prstGeom prst="roundRect">
              <a:avLst/>
            </a:prstGeom>
            <a:grpFill/>
            <a:ln>
              <a:solidFill>
                <a:srgbClr val="00AF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Positif</a:t>
              </a:r>
            </a:p>
          </p:txBody>
        </p:sp>
        <p:cxnSp>
          <p:nvCxnSpPr>
            <p:cNvPr id="62" name="Connecteur droit avec flèche 61">
              <a:extLst>
                <a:ext uri="{FF2B5EF4-FFF2-40B4-BE49-F238E27FC236}">
                  <a16:creationId xmlns:a16="http://schemas.microsoft.com/office/drawing/2014/main" id="{6F1CE2A4-611E-8142-83B4-0F636E0A8556}"/>
                </a:ext>
              </a:extLst>
            </p:cNvPr>
            <p:cNvCxnSpPr>
              <a:cxnSpLocks/>
            </p:cNvCxnSpPr>
            <p:nvPr/>
          </p:nvCxnSpPr>
          <p:spPr>
            <a:xfrm>
              <a:off x="7180959" y="8283614"/>
              <a:ext cx="0" cy="366900"/>
            </a:xfrm>
            <a:prstGeom prst="straightConnector1">
              <a:avLst/>
            </a:prstGeom>
            <a:grpFill/>
            <a:ln>
              <a:solidFill>
                <a:srgbClr val="00AF9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 : coins arrondis 63">
              <a:extLst>
                <a:ext uri="{FF2B5EF4-FFF2-40B4-BE49-F238E27FC236}">
                  <a16:creationId xmlns:a16="http://schemas.microsoft.com/office/drawing/2014/main" id="{2AEB172B-4044-6649-A3DD-BF6A9EEE2CE6}"/>
                </a:ext>
              </a:extLst>
            </p:cNvPr>
            <p:cNvSpPr/>
            <p:nvPr/>
          </p:nvSpPr>
          <p:spPr>
            <a:xfrm>
              <a:off x="520457" y="9397944"/>
              <a:ext cx="6709287" cy="1259254"/>
            </a:xfrm>
            <a:prstGeom prst="roundRect">
              <a:avLst/>
            </a:prstGeom>
            <a:grpFill/>
            <a:ln>
              <a:solidFill>
                <a:srgbClr val="00AF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dirty="0"/>
                <a:t>Traitement symptomatique :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/>
                <a:t>Boissons chaudes ou froides, glaçons, miel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/>
                <a:t>Paracétamol ET RIEN D’AUTRE (pas d’AINS, d’aspirine, de vasoconstricteurs périphériques…)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200" dirty="0"/>
                <a:t>Lavage nasal au sérum physiologique en cas de rhinorrhée</a:t>
              </a:r>
            </a:p>
            <a:p>
              <a:r>
                <a:rPr lang="fr-FR" sz="1200" dirty="0"/>
                <a:t>Certificat si besoin (arrêt maladie selon référentiel </a:t>
              </a:r>
              <a:r>
                <a:rPr lang="fr-FR" sz="1200" dirty="0" err="1"/>
                <a:t>Ameli</a:t>
              </a:r>
              <a:r>
                <a:rPr lang="fr-FR" sz="1200" dirty="0"/>
                <a:t>, enfant malade)</a:t>
              </a:r>
            </a:p>
            <a:p>
              <a:r>
                <a:rPr lang="fr-FR" sz="1200" dirty="0"/>
                <a:t>Conseil : consulter un médecin en cas d’absence d’amélioration des symptômes</a:t>
              </a:r>
            </a:p>
          </p:txBody>
        </p:sp>
        <p:sp>
          <p:nvSpPr>
            <p:cNvPr id="65" name="Rectangle : coins arrondis 64">
              <a:extLst>
                <a:ext uri="{FF2B5EF4-FFF2-40B4-BE49-F238E27FC236}">
                  <a16:creationId xmlns:a16="http://schemas.microsoft.com/office/drawing/2014/main" id="{347F00AA-014E-3240-B971-67B260EBE342}"/>
                </a:ext>
              </a:extLst>
            </p:cNvPr>
            <p:cNvSpPr/>
            <p:nvPr/>
          </p:nvSpPr>
          <p:spPr>
            <a:xfrm>
              <a:off x="4378866" y="8646663"/>
              <a:ext cx="3131188" cy="311163"/>
            </a:xfrm>
            <a:prstGeom prst="roundRect">
              <a:avLst/>
            </a:prstGeom>
            <a:grpFill/>
            <a:ln>
              <a:solidFill>
                <a:srgbClr val="00AF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Antibiothérapie adaptée, via ordonnance type</a:t>
              </a:r>
            </a:p>
          </p:txBody>
        </p:sp>
        <p:cxnSp>
          <p:nvCxnSpPr>
            <p:cNvPr id="66" name="Connecteur droit avec flèche 65">
              <a:extLst>
                <a:ext uri="{FF2B5EF4-FFF2-40B4-BE49-F238E27FC236}">
                  <a16:creationId xmlns:a16="http://schemas.microsoft.com/office/drawing/2014/main" id="{4BA5808D-803C-AB4D-B3E0-FDC10565E45D}"/>
                </a:ext>
              </a:extLst>
            </p:cNvPr>
            <p:cNvCxnSpPr>
              <a:cxnSpLocks/>
            </p:cNvCxnSpPr>
            <p:nvPr/>
          </p:nvCxnSpPr>
          <p:spPr>
            <a:xfrm>
              <a:off x="3773264" y="8279763"/>
              <a:ext cx="0" cy="1118181"/>
            </a:xfrm>
            <a:prstGeom prst="straightConnector1">
              <a:avLst/>
            </a:prstGeom>
            <a:grpFill/>
            <a:ln>
              <a:solidFill>
                <a:srgbClr val="00AF9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avec flèche 67">
              <a:extLst>
                <a:ext uri="{FF2B5EF4-FFF2-40B4-BE49-F238E27FC236}">
                  <a16:creationId xmlns:a16="http://schemas.microsoft.com/office/drawing/2014/main" id="{0F3FC597-C7B0-AB4F-B271-240B2BF26398}"/>
                </a:ext>
              </a:extLst>
            </p:cNvPr>
            <p:cNvCxnSpPr>
              <a:cxnSpLocks/>
            </p:cNvCxnSpPr>
            <p:nvPr/>
          </p:nvCxnSpPr>
          <p:spPr>
            <a:xfrm>
              <a:off x="3041642" y="6543143"/>
              <a:ext cx="0" cy="2854801"/>
            </a:xfrm>
            <a:prstGeom prst="straightConnector1">
              <a:avLst/>
            </a:prstGeom>
            <a:grpFill/>
            <a:ln>
              <a:solidFill>
                <a:srgbClr val="00AF9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>
              <a:extLst>
                <a:ext uri="{FF2B5EF4-FFF2-40B4-BE49-F238E27FC236}">
                  <a16:creationId xmlns:a16="http://schemas.microsoft.com/office/drawing/2014/main" id="{31BBB96B-FAAA-1048-82C9-BDE77D8F051B}"/>
                </a:ext>
              </a:extLst>
            </p:cNvPr>
            <p:cNvCxnSpPr>
              <a:cxnSpLocks/>
            </p:cNvCxnSpPr>
            <p:nvPr/>
          </p:nvCxnSpPr>
          <p:spPr>
            <a:xfrm>
              <a:off x="5927100" y="8957826"/>
              <a:ext cx="0" cy="440118"/>
            </a:xfrm>
            <a:prstGeom prst="straightConnector1">
              <a:avLst/>
            </a:prstGeom>
            <a:grpFill/>
            <a:ln>
              <a:solidFill>
                <a:srgbClr val="00AF9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Espace réservé du texte 7">
            <a:extLst>
              <a:ext uri="{FF2B5EF4-FFF2-40B4-BE49-F238E27FC236}">
                <a16:creationId xmlns:a16="http://schemas.microsoft.com/office/drawing/2014/main" id="{4B4BBBFC-105F-7144-B45C-9EE3F6CBE75E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06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C1432-1E18-ED47-8BEB-F5C60171B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7" y="1274184"/>
            <a:ext cx="6520220" cy="8532756"/>
          </a:xfrm>
        </p:spPr>
        <p:txBody>
          <a:bodyPr>
            <a:normAutofit/>
          </a:bodyPr>
          <a:lstStyle/>
          <a:p>
            <a:r>
              <a:rPr lang="fr-FR" dirty="0"/>
              <a:t>L’IDE ou le pharmacien d’officine remplit le formulaire de prise en charge du patient (</a:t>
            </a:r>
            <a:r>
              <a:rPr lang="fr-FR" dirty="0" err="1"/>
              <a:t>Cf</a:t>
            </a:r>
            <a:r>
              <a:rPr lang="fr-FR" dirty="0"/>
              <a:t> document associé « </a:t>
            </a:r>
            <a:r>
              <a:rPr lang="fr-FR" i="1" dirty="0"/>
              <a:t>PR. 01.2 – Formulaire de prise en charge patient </a:t>
            </a:r>
            <a:r>
              <a:rPr lang="fr-FR" dirty="0"/>
              <a:t>») en suivant l’arbre décisionnel ci-dessus. Ce formulaire de prise en charge récapitule 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Un rappel de l’arbre décisionnel ci-dessus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Les données à compléter sur le patient et sur le professionnel qui a réalisé la prise en charge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Les critères d’exclusion à vérifier lors de l’anamnèse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Les critères d’exclusion à vérifier lors de l’examen clinique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Le score de Mac-Isaac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Le résultat du TDR angine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Les prescriptions types élaborées lors de la formation avec les médecins généralistes (Cf. document associé </a:t>
            </a:r>
            <a:r>
              <a:rPr lang="fr-FR" i="1" dirty="0"/>
              <a:t>« PR. 01.7 – Modèle de prescription type »</a:t>
            </a:r>
            <a:r>
              <a:rPr lang="fr-FR" dirty="0"/>
              <a:t>)</a:t>
            </a:r>
          </a:p>
          <a:p>
            <a:r>
              <a:rPr lang="fr-FR" dirty="0"/>
              <a:t> </a:t>
            </a:r>
          </a:p>
          <a:p>
            <a:r>
              <a:rPr lang="fr-FR" b="1" u="sng" dirty="0"/>
              <a:t>Remarque</a:t>
            </a:r>
            <a:r>
              <a:rPr lang="fr-FR" dirty="0"/>
              <a:t> : Le formulaire ainsi que les prescriptions types sont à inclure dans le système d’information partagé. Le formulaire complété ainsi que les prescriptions et les certificats éventuels sont à intégrer dans le dossier patient partagé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A la fin de la prise en charge 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Le pharmacien d’officine ou l’IDE remplit l’enquête le concernant (Cf. document associé « </a:t>
            </a:r>
            <a:r>
              <a:rPr lang="fr-FR" i="1" dirty="0"/>
              <a:t>PR. 01.3 – Enquête de satisfaction pharmacien / infirmier</a:t>
            </a:r>
            <a:r>
              <a:rPr lang="fr-FR" dirty="0"/>
              <a:t> »)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Le pharmacien d’officine ou l’IDE fait remplir au patient une enquête de satisfaction le concernant (</a:t>
            </a:r>
            <a:r>
              <a:rPr lang="fr-FR" dirty="0" err="1"/>
              <a:t>Cf</a:t>
            </a:r>
            <a:r>
              <a:rPr lang="fr-FR" dirty="0"/>
              <a:t> document associé « </a:t>
            </a:r>
            <a:r>
              <a:rPr lang="fr-FR" i="1" dirty="0"/>
              <a:t>PR. 01.4 – Enquête de satisfaction patient </a:t>
            </a:r>
            <a:r>
              <a:rPr lang="fr-FR" dirty="0"/>
              <a:t>»)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dirty="0"/>
              <a:t>Le pharmacien d’officine ou l’IDE intègre les réponses à ces enquêtes dans le dossier du patient. 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Le médecin répondra également à une enquête de satisfaction (Cf. document associé « </a:t>
            </a:r>
            <a:r>
              <a:rPr lang="fr-FR" i="1" dirty="0"/>
              <a:t>PR. 01.4 – enquête de satisfaction médecin</a:t>
            </a:r>
            <a:r>
              <a:rPr lang="fr-FR" dirty="0"/>
              <a:t> ») lorsqu’il aura connaissance de la prise en charge du patient dans le cadre de ce protocole.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Lorsqu’une reprise de la prise en charge du patient par le médecin est nécessaire, le médecin utilisera le formulaire de reprise de la prise en charge (Cf. document associé </a:t>
            </a:r>
            <a:r>
              <a:rPr lang="fr-FR" i="1" dirty="0"/>
              <a:t>« PR. 01.6 – Formulaire de reprise de la prise en charge par le médecin »</a:t>
            </a:r>
            <a:r>
              <a:rPr lang="fr-FR" dirty="0"/>
              <a:t>)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CF8045-7B7E-2F4C-BFF9-AF035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5 sur 12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CAD6F74-44E0-3245-9439-800A16062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75488"/>
            <a:ext cx="7229014" cy="361356"/>
          </a:xfrm>
        </p:spPr>
        <p:txBody>
          <a:bodyPr/>
          <a:lstStyle/>
          <a:p>
            <a:r>
              <a:rPr lang="fr-FR" sz="1600" dirty="0"/>
              <a:t>PR. 01 – Protocole de coopération « odynophagie chez le patient de 6 à 45 ans »</a:t>
            </a:r>
          </a:p>
        </p:txBody>
      </p:sp>
      <p:sp>
        <p:nvSpPr>
          <p:cNvPr id="5" name="Espace réservé du texte 7">
            <a:extLst>
              <a:ext uri="{FF2B5EF4-FFF2-40B4-BE49-F238E27FC236}">
                <a16:creationId xmlns:a16="http://schemas.microsoft.com/office/drawing/2014/main" id="{7F3B496B-058B-2549-BDC5-8C0B3E6A4253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45160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8" id="{C8FB5F77-EC6E-9C46-92D1-305C4FA82C85}" vid="{4F3A61D9-31EC-364E-AD71-7E392E83393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44</TotalTime>
  <Words>582</Words>
  <Application>Microsoft Macintosh PowerPoint</Application>
  <PresentationFormat>Personnalisé</PresentationFormat>
  <Paragraphs>49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Thème Office</vt:lpstr>
      <vt:lpstr>PR. 01 – Protocole de coopération « odynophagie chez le patient de 6 à 45 ans »</vt:lpstr>
      <vt:lpstr>PR. 01 – Protocole de coopération « odynophagie chez le patient de 6 à 45 ans 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PR. 01 – Protocole de coopération « odynophagie chez le patient de 6 à 45 ans »</dc:title>
  <dc:creator>Thibault Gaillard</dc:creator>
  <cp:lastModifiedBy>Thibault Gaillard</cp:lastModifiedBy>
  <cp:revision>8</cp:revision>
  <cp:lastPrinted>2021-10-11T08:39:40Z</cp:lastPrinted>
  <dcterms:created xsi:type="dcterms:W3CDTF">2021-10-14T10:03:41Z</dcterms:created>
  <dcterms:modified xsi:type="dcterms:W3CDTF">2021-10-18T14:54:18Z</dcterms:modified>
</cp:coreProperties>
</file>