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8"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9C"/>
    <a:srgbClr val="97D8CD"/>
    <a:srgbClr val="7BC2B6"/>
    <a:srgbClr val="000000"/>
    <a:srgbClr val="72AB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p:restoredTop sz="95865"/>
  </p:normalViewPr>
  <p:slideViewPr>
    <p:cSldViewPr snapToGrid="0" snapToObjects="1">
      <p:cViewPr varScale="1">
        <p:scale>
          <a:sx n="69" d="100"/>
          <a:sy n="69" d="100"/>
        </p:scale>
        <p:origin x="3272" y="224"/>
      </p:cViewPr>
      <p:guideLst/>
    </p:cSldViewPr>
  </p:slideViewPr>
  <p:outlineViewPr>
    <p:cViewPr>
      <p:scale>
        <a:sx n="20" d="100"/>
        <a:sy n="20"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888176-909A-D643-A9A9-CE9237DAD735}" type="datetimeFigureOut">
              <a:rPr lang="fr-FR" smtClean="0"/>
              <a:t>07/11/2021</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2234AA-3ABC-014C-8550-A265338813B5}" type="slidenum">
              <a:rPr lang="fr-FR" smtClean="0"/>
              <a:t>‹N°›</a:t>
            </a:fld>
            <a:endParaRPr lang="fr-FR"/>
          </a:p>
        </p:txBody>
      </p:sp>
    </p:spTree>
    <p:extLst>
      <p:ext uri="{BB962C8B-B14F-4D97-AF65-F5344CB8AC3E}">
        <p14:creationId xmlns:p14="http://schemas.microsoft.com/office/powerpoint/2010/main" val="35181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902B2C2-2CBA-BB4A-8739-ADA94A788F56}" type="datetime1">
              <a:rPr lang="fr-FR" smtClean="0"/>
              <a:t>07/11/2021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DA87984-2BA4-E84E-8483-B5E35B6F87BA}" type="slidenum">
              <a:rPr lang="fr-FR" smtClean="0"/>
              <a:t>‹N°›</a:t>
            </a:fld>
            <a:endParaRPr lang="fr-FR"/>
          </a:p>
        </p:txBody>
      </p:sp>
    </p:spTree>
    <p:extLst>
      <p:ext uri="{BB962C8B-B14F-4D97-AF65-F5344CB8AC3E}">
        <p14:creationId xmlns:p14="http://schemas.microsoft.com/office/powerpoint/2010/main" val="3909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8177" y="475488"/>
            <a:ext cx="5631770" cy="361356"/>
          </a:xfrm>
        </p:spPr>
        <p:txBody>
          <a:bodyPr>
            <a:noAutofit/>
          </a:bodyPr>
          <a:lstStyle>
            <a:lvl1pPr>
              <a:defRPr sz="2000"/>
            </a:lvl1pPr>
          </a:lstStyle>
          <a:p>
            <a:r>
              <a:rPr lang="fr-FR" dirty="0"/>
              <a:t>Protocole</a:t>
            </a:r>
            <a:endParaRPr lang="en-US" dirty="0"/>
          </a:p>
        </p:txBody>
      </p:sp>
      <p:sp>
        <p:nvSpPr>
          <p:cNvPr id="3" name="Content Placeholder 2"/>
          <p:cNvSpPr>
            <a:spLocks noGrp="1"/>
          </p:cNvSpPr>
          <p:nvPr>
            <p:ph idx="1" hasCustomPrompt="1"/>
          </p:nvPr>
        </p:nvSpPr>
        <p:spPr/>
        <p:txBody>
          <a:bodyPr/>
          <a:lstStyle>
            <a:lvl1pPr marL="0" indent="0">
              <a:buNone/>
              <a:defRPr sz="1200">
                <a:solidFill>
                  <a:schemeClr val="tx1"/>
                </a:solidFill>
                <a:latin typeface="Calibri" panose="020F0502020204030204" pitchFamily="34" charset="0"/>
                <a:cs typeface="Calibri" panose="020F0502020204030204" pitchFamily="34" charset="0"/>
              </a:defRPr>
            </a:lvl1pPr>
            <a:lvl2pPr marL="377967" indent="0">
              <a:buNone/>
              <a:defRPr sz="1800">
                <a:solidFill>
                  <a:srgbClr val="00AF9C"/>
                </a:solidFill>
              </a:defRPr>
            </a:lvl2pPr>
            <a:lvl3pPr marL="755934" indent="0">
              <a:buNone/>
              <a:defRPr sz="1600">
                <a:solidFill>
                  <a:srgbClr val="00AF9C"/>
                </a:solidFill>
              </a:defRPr>
            </a:lvl3pPr>
            <a:lvl4pPr marL="1133901" marR="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sz="1400">
                <a:solidFill>
                  <a:srgbClr val="00AF9C"/>
                </a:solidFill>
              </a:defRPr>
            </a:lvl4pPr>
            <a:lvl5pPr marL="1511869" indent="0">
              <a:buNone/>
              <a:defRPr/>
            </a:lvl5pPr>
          </a:lstStyle>
          <a:p>
            <a:pPr lvl="1"/>
            <a:r>
              <a:rPr lang="fr-FR" dirty="0"/>
              <a:t>Titre 1</a:t>
            </a:r>
          </a:p>
          <a:p>
            <a:pPr lvl="2"/>
            <a:r>
              <a:rPr lang="fr-FR" dirty="0"/>
              <a:t>Titre 2</a:t>
            </a:r>
          </a:p>
          <a:p>
            <a:pPr marL="1133901" marR="0" lvl="3"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Titre 3</a:t>
            </a:r>
          </a:p>
          <a:p>
            <a:pPr marL="0" marR="0" lvl="0" indent="0" algn="l" defTabSz="755934" rtl="0" eaLnBrk="1" fontAlgn="auto" latinLnBrk="0" hangingPunct="1">
              <a:lnSpc>
                <a:spcPct val="90000"/>
              </a:lnSpc>
              <a:spcBef>
                <a:spcPts val="413"/>
              </a:spcBef>
              <a:spcAft>
                <a:spcPts val="0"/>
              </a:spcAft>
              <a:buClrTx/>
              <a:buSzTx/>
              <a:buFont typeface="Arial" panose="020B0604020202020204" pitchFamily="34" charset="0"/>
              <a:buNone/>
              <a:tabLst/>
              <a:defRPr/>
            </a:pPr>
            <a:r>
              <a:rPr lang="fr-FR" dirty="0"/>
              <a:t>Texte</a:t>
            </a:r>
          </a:p>
          <a:p>
            <a:pPr lvl="3"/>
            <a:endParaRPr lang="fr-FR" dirty="0"/>
          </a:p>
        </p:txBody>
      </p:sp>
      <p:sp>
        <p:nvSpPr>
          <p:cNvPr id="6" name="Slide Number Placeholder 5"/>
          <p:cNvSpPr>
            <a:spLocks noGrp="1"/>
          </p:cNvSpPr>
          <p:nvPr>
            <p:ph type="sldNum" sz="quarter" idx="12"/>
          </p:nvPr>
        </p:nvSpPr>
        <p:spPr/>
        <p:txBody>
          <a:bodyPr/>
          <a:lstStyle>
            <a:lvl1pPr>
              <a:defRPr/>
            </a:lvl1pPr>
          </a:lstStyle>
          <a:p>
            <a:fld id="{2D97AC9A-B59B-6447-9B18-AEFDB58F42AF}" type="slidenum">
              <a:rPr lang="fr-FR" smtClean="0"/>
              <a:pPr/>
              <a:t>‹N°›</a:t>
            </a:fld>
            <a:r>
              <a:rPr lang="fr-FR" dirty="0"/>
              <a:t> sur 10</a:t>
            </a:r>
          </a:p>
        </p:txBody>
      </p:sp>
      <p:sp>
        <p:nvSpPr>
          <p:cNvPr id="5" name="Espace réservé du texte 7">
            <a:extLst>
              <a:ext uri="{FF2B5EF4-FFF2-40B4-BE49-F238E27FC236}">
                <a16:creationId xmlns:a16="http://schemas.microsoft.com/office/drawing/2014/main" id="{8B0C0A66-FCF3-BE4A-B0A1-52F95E7F1344}"/>
              </a:ext>
            </a:extLst>
          </p:cNvPr>
          <p:cNvSpPr>
            <a:spLocks noGrp="1"/>
          </p:cNvSpPr>
          <p:nvPr>
            <p:ph type="body" sz="quarter" idx="13" hasCustomPrompt="1"/>
          </p:nvPr>
        </p:nvSpPr>
        <p:spPr>
          <a:xfrm>
            <a:off x="398463" y="10216325"/>
            <a:ext cx="2468490" cy="438150"/>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a:solidFill>
                  <a:schemeClr val="bg1"/>
                </a:solidFill>
                <a:latin typeface="Calibri" panose="020F0502020204030204" pitchFamily="34" charset="0"/>
                <a:cs typeface="Calibri" panose="020F0502020204030204" pitchFamily="34" charset="0"/>
              </a:defRPr>
            </a:lvl1pPr>
            <a:lvl2pPr marL="549417" indent="-171450">
              <a:buFont typeface="Arial" panose="020B0604020202020204" pitchFamily="34" charset="0"/>
              <a:buChar char="•"/>
              <a:defRPr sz="1200">
                <a:solidFill>
                  <a:schemeClr val="bg1"/>
                </a:solidFill>
                <a:latin typeface="Calibri" panose="020F0502020204030204" pitchFamily="34" charset="0"/>
                <a:cs typeface="Calibri" panose="020F0502020204030204" pitchFamily="34" charset="0"/>
              </a:defRPr>
            </a:lvl2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lang="fr-FR" dirty="0"/>
              <a:t>Nom et adresse de la structure pluriprofessionnelle</a:t>
            </a:r>
          </a:p>
          <a:p>
            <a:pPr lvl="0"/>
            <a:endParaRPr lang="fr-FR" dirty="0"/>
          </a:p>
        </p:txBody>
      </p:sp>
    </p:spTree>
    <p:extLst>
      <p:ext uri="{BB962C8B-B14F-4D97-AF65-F5344CB8AC3E}">
        <p14:creationId xmlns:p14="http://schemas.microsoft.com/office/powerpoint/2010/main" val="3123169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9727" y="1274184"/>
            <a:ext cx="6520220" cy="678385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4" name="Rectangle 13">
            <a:extLst>
              <a:ext uri="{FF2B5EF4-FFF2-40B4-BE49-F238E27FC236}">
                <a16:creationId xmlns:a16="http://schemas.microsoft.com/office/drawing/2014/main" id="{8AD6D099-EF60-4142-8360-902ED8198D92}"/>
              </a:ext>
            </a:extLst>
          </p:cNvPr>
          <p:cNvSpPr/>
          <p:nvPr userDrawn="1"/>
        </p:nvSpPr>
        <p:spPr>
          <a:xfrm>
            <a:off x="0" y="445502"/>
            <a:ext cx="7559674" cy="393690"/>
          </a:xfrm>
          <a:prstGeom prst="rect">
            <a:avLst/>
          </a:prstGeom>
          <a:solidFill>
            <a:srgbClr val="00AF9C">
              <a:alpha val="5058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374027F7-31FB-864C-82B8-DB8D15996D1F}"/>
              </a:ext>
            </a:extLst>
          </p:cNvPr>
          <p:cNvSpPr/>
          <p:nvPr userDrawn="1"/>
        </p:nvSpPr>
        <p:spPr>
          <a:xfrm>
            <a:off x="0" y="0"/>
            <a:ext cx="7559675" cy="494777"/>
          </a:xfrm>
          <a:prstGeom prst="rect">
            <a:avLst/>
          </a:prstGeom>
          <a:solidFill>
            <a:srgbClr val="00AF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iquette 7">
            <a:extLst>
              <a:ext uri="{FF2B5EF4-FFF2-40B4-BE49-F238E27FC236}">
                <a16:creationId xmlns:a16="http://schemas.microsoft.com/office/drawing/2014/main" id="{8EF74BE5-E378-5F43-B3EE-A7E6A318655A}"/>
              </a:ext>
            </a:extLst>
          </p:cNvPr>
          <p:cNvSpPr/>
          <p:nvPr userDrawn="1"/>
        </p:nvSpPr>
        <p:spPr>
          <a:xfrm>
            <a:off x="-403964" y="487954"/>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iquette 8">
            <a:extLst>
              <a:ext uri="{FF2B5EF4-FFF2-40B4-BE49-F238E27FC236}">
                <a16:creationId xmlns:a16="http://schemas.microsoft.com/office/drawing/2014/main" id="{A4920513-4F56-FF4A-B651-31CC32EB79AB}"/>
              </a:ext>
            </a:extLst>
          </p:cNvPr>
          <p:cNvSpPr/>
          <p:nvPr userDrawn="1"/>
        </p:nvSpPr>
        <p:spPr>
          <a:xfrm>
            <a:off x="7205815" y="487953"/>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629455" y="531352"/>
            <a:ext cx="6520220" cy="287203"/>
          </a:xfrm>
          <a:prstGeom prst="rect">
            <a:avLst/>
          </a:prstGeom>
        </p:spPr>
        <p:txBody>
          <a:bodyPr vert="horz" lIns="91440" tIns="45720" rIns="91440" bIns="45720" rtlCol="0" anchor="ctr">
            <a:normAutofit/>
          </a:bodyPr>
          <a:lstStyle/>
          <a:p>
            <a:r>
              <a:rPr lang="fr-FR" dirty="0"/>
              <a:t>Protocole</a:t>
            </a:r>
            <a:endParaRPr lang="en-US" dirty="0"/>
          </a:p>
        </p:txBody>
      </p:sp>
      <p:sp>
        <p:nvSpPr>
          <p:cNvPr id="10" name="Rectangle 9">
            <a:extLst>
              <a:ext uri="{FF2B5EF4-FFF2-40B4-BE49-F238E27FC236}">
                <a16:creationId xmlns:a16="http://schemas.microsoft.com/office/drawing/2014/main" id="{E6E905BE-8A17-2E41-9BD2-B723538566A1}"/>
              </a:ext>
            </a:extLst>
          </p:cNvPr>
          <p:cNvSpPr/>
          <p:nvPr userDrawn="1"/>
        </p:nvSpPr>
        <p:spPr>
          <a:xfrm>
            <a:off x="0" y="10197035"/>
            <a:ext cx="7559675" cy="494778"/>
          </a:xfrm>
          <a:prstGeom prst="rect">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noFill/>
              </a:ln>
              <a:solidFill>
                <a:schemeClr val="bg1"/>
              </a:solidFill>
            </a:endParaRPr>
          </a:p>
        </p:txBody>
      </p:sp>
      <p:sp>
        <p:nvSpPr>
          <p:cNvPr id="4" name="Date Placeholder 3"/>
          <p:cNvSpPr>
            <a:spLocks noGrp="1"/>
          </p:cNvSpPr>
          <p:nvPr>
            <p:ph type="dt" sz="half" idx="2"/>
          </p:nvPr>
        </p:nvSpPr>
        <p:spPr>
          <a:xfrm>
            <a:off x="283488" y="10254250"/>
            <a:ext cx="1700927" cy="281934"/>
          </a:xfrm>
          <a:prstGeom prst="rect">
            <a:avLst/>
          </a:prstGeom>
        </p:spPr>
        <p:txBody>
          <a:bodyPr vert="horz" lIns="91440" tIns="45720" rIns="91440" bIns="45720" rtlCol="0" anchor="ctr"/>
          <a:lstStyle>
            <a:lvl1pPr algn="l">
              <a:defRPr sz="992">
                <a:ln>
                  <a:noFill/>
                </a:ln>
                <a:solidFill>
                  <a:schemeClr val="bg1"/>
                </a:solidFill>
              </a:defRPr>
            </a:lvl1pPr>
          </a:lstStyle>
          <a:p>
            <a:fld id="{44D6FD8E-EA6B-5C4A-817E-8CA5FD79CFD0}" type="datetime1">
              <a:rPr lang="fr-FR" smtClean="0"/>
              <a:t>07/11/2021</a:t>
            </a:fld>
            <a:endParaRPr lang="fr-FR" dirty="0"/>
          </a:p>
        </p:txBody>
      </p:sp>
      <p:sp>
        <p:nvSpPr>
          <p:cNvPr id="6" name="Slide Number Placeholder 5"/>
          <p:cNvSpPr>
            <a:spLocks noGrp="1"/>
          </p:cNvSpPr>
          <p:nvPr>
            <p:ph type="sldNum" sz="quarter" idx="4"/>
          </p:nvPr>
        </p:nvSpPr>
        <p:spPr>
          <a:xfrm>
            <a:off x="5575259" y="10254248"/>
            <a:ext cx="1653755" cy="281936"/>
          </a:xfrm>
          <a:prstGeom prst="rect">
            <a:avLst/>
          </a:prstGeom>
        </p:spPr>
        <p:txBody>
          <a:bodyPr vert="horz" lIns="91440" tIns="45720" rIns="91440" bIns="45720" rtlCol="0" anchor="ctr"/>
          <a:lstStyle>
            <a:lvl1pPr algn="r">
              <a:defRPr sz="992">
                <a:ln>
                  <a:noFill/>
                </a:ln>
                <a:solidFill>
                  <a:schemeClr val="bg1"/>
                </a:solidFill>
              </a:defRPr>
            </a:lvl1pPr>
          </a:lstStyle>
          <a:p>
            <a:fld id="{DDA87984-2BA4-E84E-8483-B5E35B6F87BA}" type="slidenum">
              <a:rPr lang="fr-FR" smtClean="0"/>
              <a:pPr/>
              <a:t>‹N°›</a:t>
            </a:fld>
            <a:endParaRPr lang="fr-FR"/>
          </a:p>
        </p:txBody>
      </p:sp>
      <p:sp>
        <p:nvSpPr>
          <p:cNvPr id="5" name="Footer Placeholder 4"/>
          <p:cNvSpPr>
            <a:spLocks noGrp="1"/>
          </p:cNvSpPr>
          <p:nvPr>
            <p:ph type="ftr" sz="quarter" idx="3"/>
          </p:nvPr>
        </p:nvSpPr>
        <p:spPr>
          <a:xfrm>
            <a:off x="2651854" y="10254250"/>
            <a:ext cx="2255966" cy="281935"/>
          </a:xfrm>
          <a:prstGeom prst="rect">
            <a:avLst/>
          </a:prstGeom>
        </p:spPr>
        <p:txBody>
          <a:bodyPr vert="horz" lIns="91440" tIns="45720" rIns="91440" bIns="45720" rtlCol="0" anchor="ctr"/>
          <a:lstStyle>
            <a:lvl1pPr algn="ctr">
              <a:defRPr sz="992">
                <a:ln>
                  <a:noFill/>
                </a:ln>
                <a:solidFill>
                  <a:schemeClr val="bg1"/>
                </a:solidFill>
              </a:defRPr>
            </a:lvl1pPr>
          </a:lstStyle>
          <a:p>
            <a:endParaRPr lang="fr-FR" dirty="0"/>
          </a:p>
        </p:txBody>
      </p:sp>
      <p:sp>
        <p:nvSpPr>
          <p:cNvPr id="11" name="Étiquette 10">
            <a:extLst>
              <a:ext uri="{FF2B5EF4-FFF2-40B4-BE49-F238E27FC236}">
                <a16:creationId xmlns:a16="http://schemas.microsoft.com/office/drawing/2014/main" id="{C8785172-878C-F549-8245-E35478250F25}"/>
              </a:ext>
            </a:extLst>
          </p:cNvPr>
          <p:cNvSpPr/>
          <p:nvPr userDrawn="1"/>
        </p:nvSpPr>
        <p:spPr>
          <a:xfrm>
            <a:off x="-404889" y="9847427"/>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Étiquette 11">
            <a:extLst>
              <a:ext uri="{FF2B5EF4-FFF2-40B4-BE49-F238E27FC236}">
                <a16:creationId xmlns:a16="http://schemas.microsoft.com/office/drawing/2014/main" id="{5D9B16AC-00D6-3440-9618-7E63F567A2E5}"/>
              </a:ext>
            </a:extLst>
          </p:cNvPr>
          <p:cNvSpPr/>
          <p:nvPr userDrawn="1"/>
        </p:nvSpPr>
        <p:spPr>
          <a:xfrm>
            <a:off x="7210267" y="9847427"/>
            <a:ext cx="757824" cy="701457"/>
          </a:xfrm>
          <a:prstGeom prst="plaque">
            <a:avLst>
              <a:gd name="adj" fmla="val 50000"/>
            </a:avLst>
          </a:prstGeom>
          <a:solidFill>
            <a:srgbClr val="97D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085E805C-6094-FD40-A703-54F24EF32C89}"/>
              </a:ext>
            </a:extLst>
          </p:cNvPr>
          <p:cNvSpPr txBox="1"/>
          <p:nvPr userDrawn="1"/>
        </p:nvSpPr>
        <p:spPr>
          <a:xfrm>
            <a:off x="5145849" y="-101126"/>
            <a:ext cx="2413825" cy="646331"/>
          </a:xfrm>
          <a:prstGeom prst="rect">
            <a:avLst/>
          </a:prstGeom>
          <a:noFill/>
        </p:spPr>
        <p:txBody>
          <a:bodyPr wrap="square" rtlCol="0">
            <a:spAutoFit/>
          </a:bodyPr>
          <a:lstStyle/>
          <a:p>
            <a:r>
              <a:rPr lang="fr-FR" sz="3600" dirty="0">
                <a:solidFill>
                  <a:schemeClr val="bg1"/>
                </a:solidFill>
                <a:latin typeface="Cambria" panose="02040503050406030204" pitchFamily="18" charset="0"/>
              </a:rPr>
              <a:t>Protocole</a:t>
            </a:r>
          </a:p>
        </p:txBody>
      </p:sp>
    </p:spTree>
    <p:extLst>
      <p:ext uri="{BB962C8B-B14F-4D97-AF65-F5344CB8AC3E}">
        <p14:creationId xmlns:p14="http://schemas.microsoft.com/office/powerpoint/2010/main" val="266563629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r" defTabSz="755934" rtl="0" eaLnBrk="1" latinLnBrk="0" hangingPunct="1">
        <a:lnSpc>
          <a:spcPct val="90000"/>
        </a:lnSpc>
        <a:spcBef>
          <a:spcPct val="0"/>
        </a:spcBef>
        <a:buNone/>
        <a:defRPr sz="2800" kern="1200">
          <a:solidFill>
            <a:schemeClr val="bg1"/>
          </a:solidFill>
          <a:latin typeface="Cambria" panose="02040503050406030204" pitchFamily="18"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Cambria" panose="02040503050406030204" pitchFamily="18"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Cambria" panose="02040503050406030204" pitchFamily="18"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Cambria" panose="02040503050406030204" pitchFamily="18"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Cambria" panose="02040503050406030204" pitchFamily="18"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ampus.cerimes.fr/orl/enseignement/angine/site/html/" TargetMode="External"/><Relationship Id="rId2" Type="http://schemas.openxmlformats.org/officeDocument/2006/relationships/hyperlink" Target="http://www.ordre.pharmacien.fr/Les-pharmaciens/Le-metier-du-pharmacien/Les-fiches-professionnelles/Toutes-les-fiches/Les-tests-rapides-d-orientation-diagnostique-TROD-et-d-evaluation-autorises-a-l-officine/(language)/fr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E08E3-7069-BF47-A5C7-49889F6AAAF4}"/>
              </a:ext>
            </a:extLst>
          </p:cNvPr>
          <p:cNvSpPr>
            <a:spLocks noGrp="1"/>
          </p:cNvSpPr>
          <p:nvPr>
            <p:ph type="title"/>
          </p:nvPr>
        </p:nvSpPr>
        <p:spPr>
          <a:xfrm>
            <a:off x="1" y="475488"/>
            <a:ext cx="7229014" cy="361356"/>
          </a:xfrm>
        </p:spPr>
        <p:txBody>
          <a:bodyPr/>
          <a:lstStyle/>
          <a:p>
            <a:r>
              <a:rPr lang="fr-FR" sz="1600" dirty="0"/>
              <a:t>PR. 01 – Protocole de coopération « odynophagie chez le patient de 6 à 45 ans »</a:t>
            </a:r>
          </a:p>
        </p:txBody>
      </p:sp>
      <p:sp>
        <p:nvSpPr>
          <p:cNvPr id="3" name="Espace réservé du contenu 2">
            <a:extLst>
              <a:ext uri="{FF2B5EF4-FFF2-40B4-BE49-F238E27FC236}">
                <a16:creationId xmlns:a16="http://schemas.microsoft.com/office/drawing/2014/main" id="{2D4C1432-1E18-ED47-8BEB-F5C60171BAE4}"/>
              </a:ext>
            </a:extLst>
          </p:cNvPr>
          <p:cNvSpPr>
            <a:spLocks noGrp="1"/>
          </p:cNvSpPr>
          <p:nvPr>
            <p:ph idx="1"/>
          </p:nvPr>
        </p:nvSpPr>
        <p:spPr>
          <a:xfrm>
            <a:off x="519727" y="1274185"/>
            <a:ext cx="6520220" cy="361356"/>
          </a:xfrm>
        </p:spPr>
        <p:txBody>
          <a:bodyPr/>
          <a:lstStyle/>
          <a:p>
            <a:pPr lvl="1"/>
            <a:r>
              <a:rPr lang="fr-FR" dirty="0"/>
              <a:t>Informations générales (1/2)</a:t>
            </a:r>
          </a:p>
        </p:txBody>
      </p:sp>
      <p:sp>
        <p:nvSpPr>
          <p:cNvPr id="4" name="Espace réservé du numéro de diapositive 3">
            <a:extLst>
              <a:ext uri="{FF2B5EF4-FFF2-40B4-BE49-F238E27FC236}">
                <a16:creationId xmlns:a16="http://schemas.microsoft.com/office/drawing/2014/main" id="{CDCF8045-7B7E-2F4C-BFF9-AF035A7323C1}"/>
              </a:ext>
            </a:extLst>
          </p:cNvPr>
          <p:cNvSpPr>
            <a:spLocks noGrp="1"/>
          </p:cNvSpPr>
          <p:nvPr>
            <p:ph type="sldNum" sz="quarter" idx="12"/>
          </p:nvPr>
        </p:nvSpPr>
        <p:spPr/>
        <p:txBody>
          <a:bodyPr/>
          <a:lstStyle/>
          <a:p>
            <a:fld id="{2D97AC9A-B59B-6447-9B18-AEFDB58F42AF}" type="slidenum">
              <a:rPr lang="fr-FR" smtClean="0"/>
              <a:pPr/>
              <a:t>1</a:t>
            </a:fld>
            <a:r>
              <a:rPr lang="fr-FR" dirty="0"/>
              <a:t> sur 12</a:t>
            </a:r>
          </a:p>
        </p:txBody>
      </p:sp>
      <p:graphicFrame>
        <p:nvGraphicFramePr>
          <p:cNvPr id="5" name="Tableau 4">
            <a:extLst>
              <a:ext uri="{FF2B5EF4-FFF2-40B4-BE49-F238E27FC236}">
                <a16:creationId xmlns:a16="http://schemas.microsoft.com/office/drawing/2014/main" id="{FCE9E93E-72CE-EE49-AE88-D00543DABAE5}"/>
              </a:ext>
            </a:extLst>
          </p:cNvPr>
          <p:cNvGraphicFramePr>
            <a:graphicFrameLocks noGrp="1"/>
          </p:cNvGraphicFramePr>
          <p:nvPr>
            <p:extLst>
              <p:ext uri="{D42A27DB-BD31-4B8C-83A1-F6EECF244321}">
                <p14:modId xmlns:p14="http://schemas.microsoft.com/office/powerpoint/2010/main" val="3935053529"/>
              </p:ext>
            </p:extLst>
          </p:nvPr>
        </p:nvGraphicFramePr>
        <p:xfrm>
          <a:off x="603253" y="1635541"/>
          <a:ext cx="6436694" cy="8354380"/>
        </p:xfrm>
        <a:graphic>
          <a:graphicData uri="http://schemas.openxmlformats.org/drawingml/2006/table">
            <a:tbl>
              <a:tblPr firstCol="1" bandRow="1">
                <a:tableStyleId>{5C22544A-7EE6-4342-B048-85BDC9FD1C3A}</a:tableStyleId>
              </a:tblPr>
              <a:tblGrid>
                <a:gridCol w="1909983">
                  <a:extLst>
                    <a:ext uri="{9D8B030D-6E8A-4147-A177-3AD203B41FA5}">
                      <a16:colId xmlns:a16="http://schemas.microsoft.com/office/drawing/2014/main" val="718993293"/>
                    </a:ext>
                  </a:extLst>
                </a:gridCol>
                <a:gridCol w="4526711">
                  <a:extLst>
                    <a:ext uri="{9D8B030D-6E8A-4147-A177-3AD203B41FA5}">
                      <a16:colId xmlns:a16="http://schemas.microsoft.com/office/drawing/2014/main" val="3596048021"/>
                    </a:ext>
                  </a:extLst>
                </a:gridCol>
              </a:tblGrid>
              <a:tr h="282151">
                <a:tc>
                  <a:txBody>
                    <a:bodyPr/>
                    <a:lstStyle/>
                    <a:p>
                      <a:pPr algn="ctr"/>
                      <a:r>
                        <a:rPr lang="fr-FR" sz="1400" dirty="0">
                          <a:effectLst/>
                        </a:rPr>
                        <a:t>Date de création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30/08/2021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2147155800"/>
                  </a:ext>
                </a:extLst>
              </a:tr>
              <a:tr h="282151">
                <a:tc>
                  <a:txBody>
                    <a:bodyPr/>
                    <a:lstStyle/>
                    <a:p>
                      <a:pPr algn="ctr"/>
                      <a:r>
                        <a:rPr lang="fr-FR" sz="1400" dirty="0">
                          <a:effectLst/>
                        </a:rPr>
                        <a:t>Date de dernière modification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30/08/2021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1440758312"/>
                  </a:ext>
                </a:extLst>
              </a:tr>
              <a:tr h="502920">
                <a:tc>
                  <a:txBody>
                    <a:bodyPr/>
                    <a:lstStyle/>
                    <a:p>
                      <a:pPr algn="ctr"/>
                      <a:r>
                        <a:rPr lang="fr-FR" sz="1400" dirty="0">
                          <a:effectLst/>
                        </a:rPr>
                        <a:t>Structure porteuse du protocole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908743611"/>
                  </a:ext>
                </a:extLst>
              </a:tr>
              <a:tr h="502920">
                <a:tc>
                  <a:txBody>
                    <a:bodyPr/>
                    <a:lstStyle/>
                    <a:p>
                      <a:pPr algn="ctr"/>
                      <a:r>
                        <a:rPr lang="fr-FR" sz="1400" dirty="0">
                          <a:effectLst/>
                        </a:rPr>
                        <a:t>Titre du protocole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Odynophagie chez les patients de 6 à 45 ans : protocole de coopération entre médecins généralistes, pharmaciens d’officine et infirmiers diplômés d’état (IDE)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105772012"/>
                  </a:ext>
                </a:extLst>
              </a:tr>
              <a:tr h="280800">
                <a:tc>
                  <a:txBody>
                    <a:bodyPr/>
                    <a:lstStyle/>
                    <a:p>
                      <a:pPr algn="ctr"/>
                      <a:r>
                        <a:rPr lang="fr-FR" sz="1400" dirty="0">
                          <a:effectLst/>
                        </a:rPr>
                        <a:t>Référent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3790349117"/>
                  </a:ext>
                </a:extLst>
              </a:tr>
              <a:tr h="564302">
                <a:tc>
                  <a:txBody>
                    <a:bodyPr/>
                    <a:lstStyle/>
                    <a:p>
                      <a:pPr algn="ctr"/>
                      <a:r>
                        <a:rPr lang="fr-FR" sz="1400" dirty="0">
                          <a:effectLst/>
                        </a:rPr>
                        <a:t>Liste des professions ou services impliqués dans la prise en charge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Médecins généralistes, pharmaciens d’officine, IDE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3209321873"/>
                  </a:ext>
                </a:extLst>
              </a:tr>
              <a:tr h="752402">
                <a:tc>
                  <a:txBody>
                    <a:bodyPr/>
                    <a:lstStyle/>
                    <a:p>
                      <a:pPr algn="ctr"/>
                      <a:r>
                        <a:rPr lang="fr-FR" sz="1400" dirty="0">
                          <a:effectLst/>
                        </a:rPr>
                        <a:t>Objectif général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Réduire le délai de prise en charge d’une odynophagie (avec diminution du risque de complications du fait de cette prise en charge précoce) dans un contexte de démographie médicale déficitaire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1230848987"/>
                  </a:ext>
                </a:extLst>
              </a:tr>
              <a:tr h="1797852">
                <a:tc>
                  <a:txBody>
                    <a:bodyPr/>
                    <a:lstStyle/>
                    <a:p>
                      <a:pPr algn="ctr"/>
                      <a:r>
                        <a:rPr lang="fr-FR" sz="1400" dirty="0">
                          <a:effectLst/>
                        </a:rPr>
                        <a:t>Objectifs secondaires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marL="171450" lvl="0" indent="-171450" algn="just">
                        <a:buFont typeface="Arial" panose="020B0604020202020204" pitchFamily="34" charset="0"/>
                        <a:buChar char="•"/>
                      </a:pPr>
                      <a:r>
                        <a:rPr lang="fr-FR" sz="1200" dirty="0">
                          <a:effectLst/>
                        </a:rPr>
                        <a:t>Diminuer le recours à la permanence de soins, notamment en horaires de garde, en s’appuyant sur la compétence d’autres professionnels de santé</a:t>
                      </a:r>
                    </a:p>
                    <a:p>
                      <a:pPr marL="171450" lvl="0" indent="-171450" algn="just">
                        <a:buFont typeface="Arial" panose="020B0604020202020204" pitchFamily="34" charset="0"/>
                        <a:buChar char="•"/>
                      </a:pPr>
                      <a:r>
                        <a:rPr lang="fr-FR" sz="1200" dirty="0">
                          <a:effectLst/>
                        </a:rPr>
                        <a:t>Permettre aux pharmaciens d’avoir une réponse adéquate à une demande fréquente</a:t>
                      </a:r>
                    </a:p>
                    <a:p>
                      <a:pPr marL="171450" lvl="0" indent="-171450" algn="just">
                        <a:buFont typeface="Arial" panose="020B0604020202020204" pitchFamily="34" charset="0"/>
                        <a:buChar char="•"/>
                      </a:pPr>
                      <a:r>
                        <a:rPr lang="fr-FR" sz="1200" dirty="0">
                          <a:effectLst/>
                        </a:rPr>
                        <a:t>Permettre aux IDE de prendre rapidement en charge cette pathologie</a:t>
                      </a:r>
                    </a:p>
                    <a:p>
                      <a:pPr marL="171450" lvl="0" indent="-171450" algn="just">
                        <a:buFont typeface="Arial" panose="020B0604020202020204" pitchFamily="34" charset="0"/>
                        <a:buChar char="•"/>
                      </a:pPr>
                      <a:r>
                        <a:rPr lang="fr-FR" sz="1200" dirty="0">
                          <a:effectLst/>
                        </a:rPr>
                        <a:t>Améliorer la sécurité de la prise en charge par un professionnel ayant accès au dossier médical du patient, en utilisant des algorithmes simples issus de référentiels validés, en améliorant la traçabilité des prises en charge grâce au système d’information partagé</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1381344523"/>
                  </a:ext>
                </a:extLst>
              </a:tr>
              <a:tr h="752402">
                <a:tc>
                  <a:txBody>
                    <a:bodyPr/>
                    <a:lstStyle/>
                    <a:p>
                      <a:pPr algn="ctr"/>
                      <a:r>
                        <a:rPr lang="fr-FR" sz="1400" dirty="0">
                          <a:effectLst/>
                        </a:rPr>
                        <a:t>Population cible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Patients entre 6 et 45 ans dont le médecin traitant est un médecin délégant et </a:t>
                      </a:r>
                      <a:r>
                        <a:rPr lang="fr-FR" sz="1200">
                          <a:effectLst/>
                        </a:rPr>
                        <a:t>qui n’ont </a:t>
                      </a:r>
                      <a:r>
                        <a:rPr lang="fr-FR" sz="1200" dirty="0">
                          <a:effectLst/>
                        </a:rPr>
                        <a:t>pas refusé l’accès </a:t>
                      </a:r>
                      <a:r>
                        <a:rPr lang="fr-FR" sz="1200">
                          <a:effectLst/>
                        </a:rPr>
                        <a:t>à leur </a:t>
                      </a:r>
                      <a:r>
                        <a:rPr lang="fr-FR" sz="1200" dirty="0">
                          <a:effectLst/>
                        </a:rPr>
                        <a:t>dossier médical au pharmacien d’officine ou à l’infirmier diplômé d’état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2421805296"/>
                  </a:ext>
                </a:extLst>
              </a:tr>
              <a:tr h="280800">
                <a:tc>
                  <a:txBody>
                    <a:bodyPr/>
                    <a:lstStyle/>
                    <a:p>
                      <a:pPr algn="ctr"/>
                      <a:r>
                        <a:rPr lang="fr-FR" sz="1400" dirty="0">
                          <a:effectLst/>
                        </a:rPr>
                        <a:t>Évaluation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3497694884"/>
                  </a:ext>
                </a:extLst>
              </a:tr>
              <a:tr h="1692905">
                <a:tc>
                  <a:txBody>
                    <a:bodyPr/>
                    <a:lstStyle/>
                    <a:p>
                      <a:pPr algn="ctr"/>
                      <a:r>
                        <a:rPr lang="fr-FR" sz="1400" dirty="0">
                          <a:effectLst/>
                        </a:rPr>
                        <a:t>Liste des documents associés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solidFill>
                  </a:tcPr>
                </a:tc>
                <a:tc>
                  <a:txBody>
                    <a:bodyPr/>
                    <a:lstStyle/>
                    <a:p>
                      <a:pPr algn="just"/>
                      <a:r>
                        <a:rPr lang="fr-FR" sz="1200" dirty="0">
                          <a:effectLst/>
                        </a:rPr>
                        <a:t>« PR. 01.1 – programme de la formation des pharmaciens et des infirmiers diplômés d’état »</a:t>
                      </a:r>
                    </a:p>
                    <a:p>
                      <a:pPr algn="just"/>
                      <a:r>
                        <a:rPr lang="fr-FR" sz="1200" dirty="0">
                          <a:effectLst/>
                        </a:rPr>
                        <a:t>« PR. 01.2 – Formulaire de prise en charge patient »</a:t>
                      </a:r>
                    </a:p>
                    <a:p>
                      <a:pPr algn="just"/>
                      <a:r>
                        <a:rPr lang="fr-FR" sz="1200" dirty="0">
                          <a:effectLst/>
                        </a:rPr>
                        <a:t>« PR. 01.3 – Enquête de satisfaction pharmacien/infirmier »</a:t>
                      </a:r>
                    </a:p>
                    <a:p>
                      <a:pPr algn="just"/>
                      <a:r>
                        <a:rPr lang="fr-FR" sz="1200" dirty="0">
                          <a:effectLst/>
                        </a:rPr>
                        <a:t>« PR. 01.4 – Enquête de satisfaction patient »</a:t>
                      </a:r>
                    </a:p>
                    <a:p>
                      <a:pPr algn="just"/>
                      <a:r>
                        <a:rPr lang="fr-FR" sz="1200" dirty="0">
                          <a:effectLst/>
                        </a:rPr>
                        <a:t>« PR. 01.5 – Enquête de satisfaction médecin »</a:t>
                      </a:r>
                    </a:p>
                    <a:p>
                      <a:pPr algn="just"/>
                      <a:r>
                        <a:rPr lang="fr-FR" sz="1200" dirty="0">
                          <a:effectLst/>
                        </a:rPr>
                        <a:t>« PR. 01.6 – Formulaire de reprise de la prise en charge par le médecin »</a:t>
                      </a:r>
                    </a:p>
                    <a:p>
                      <a:pPr algn="just"/>
                      <a:r>
                        <a:rPr lang="fr-FR" sz="1200" dirty="0">
                          <a:effectLst/>
                        </a:rPr>
                        <a:t>« PR. 01.7 – Modèle de prescription type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0566" marR="60566" marT="0" marB="0" anchor="ctr">
                    <a:solidFill>
                      <a:srgbClr val="00AF9C">
                        <a:alpha val="20000"/>
                      </a:srgbClr>
                    </a:solidFill>
                  </a:tcPr>
                </a:tc>
                <a:extLst>
                  <a:ext uri="{0D108BD9-81ED-4DB2-BD59-A6C34878D82A}">
                    <a16:rowId xmlns:a16="http://schemas.microsoft.com/office/drawing/2014/main" val="2939826234"/>
                  </a:ext>
                </a:extLst>
              </a:tr>
            </a:tbl>
          </a:graphicData>
        </a:graphic>
      </p:graphicFrame>
      <p:sp>
        <p:nvSpPr>
          <p:cNvPr id="6" name="Espace réservé du texte 7">
            <a:extLst>
              <a:ext uri="{FF2B5EF4-FFF2-40B4-BE49-F238E27FC236}">
                <a16:creationId xmlns:a16="http://schemas.microsoft.com/office/drawing/2014/main" id="{E7C30899-5F5D-9041-B581-E1CC5055CAE8}"/>
              </a:ext>
            </a:extLst>
          </p:cNvPr>
          <p:cNvSpPr>
            <a:spLocks noGrp="1"/>
          </p:cNvSpPr>
          <p:nvPr>
            <p:ph type="body" sz="quarter" idx="13" hasCustomPrompt="1"/>
          </p:nvPr>
        </p:nvSpPr>
        <p:spPr>
          <a:xfrm>
            <a:off x="398463" y="10216325"/>
            <a:ext cx="2468490" cy="438150"/>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a:solidFill>
                  <a:schemeClr val="bg1"/>
                </a:solidFill>
                <a:latin typeface="Calibri" panose="020F0502020204030204" pitchFamily="34" charset="0"/>
                <a:cs typeface="Calibri" panose="020F0502020204030204" pitchFamily="34" charset="0"/>
              </a:defRPr>
            </a:lvl1pPr>
            <a:lvl2pPr marL="549417" indent="-171450">
              <a:buFont typeface="Arial" panose="020B0604020202020204" pitchFamily="34" charset="0"/>
              <a:buChar char="•"/>
              <a:defRPr sz="1200">
                <a:solidFill>
                  <a:schemeClr val="bg1"/>
                </a:solidFill>
                <a:latin typeface="Calibri" panose="020F0502020204030204" pitchFamily="34" charset="0"/>
                <a:cs typeface="Calibri" panose="020F0502020204030204" pitchFamily="34" charset="0"/>
              </a:defRPr>
            </a:lvl2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lang="fr-FR" dirty="0"/>
              <a:t>Nom et adresse de la structure pluriprofessionnelle</a:t>
            </a:r>
          </a:p>
          <a:p>
            <a:pPr lvl="0"/>
            <a:endParaRPr lang="fr-FR" dirty="0"/>
          </a:p>
        </p:txBody>
      </p:sp>
    </p:spTree>
    <p:extLst>
      <p:ext uri="{BB962C8B-B14F-4D97-AF65-F5344CB8AC3E}">
        <p14:creationId xmlns:p14="http://schemas.microsoft.com/office/powerpoint/2010/main" val="56606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E08E3-7069-BF47-A5C7-49889F6AAAF4}"/>
              </a:ext>
            </a:extLst>
          </p:cNvPr>
          <p:cNvSpPr>
            <a:spLocks noGrp="1"/>
          </p:cNvSpPr>
          <p:nvPr>
            <p:ph type="title"/>
          </p:nvPr>
        </p:nvSpPr>
        <p:spPr>
          <a:xfrm>
            <a:off x="1" y="475488"/>
            <a:ext cx="7229014" cy="361356"/>
          </a:xfrm>
        </p:spPr>
        <p:txBody>
          <a:bodyPr/>
          <a:lstStyle/>
          <a:p>
            <a:r>
              <a:rPr lang="fr-FR" sz="1600" dirty="0"/>
              <a:t>PR. 01 – Protocole de coopération « odynophagie chez le patient de 6 à 45 ans »</a:t>
            </a:r>
          </a:p>
        </p:txBody>
      </p:sp>
      <p:sp>
        <p:nvSpPr>
          <p:cNvPr id="4" name="Espace réservé du numéro de diapositive 3">
            <a:extLst>
              <a:ext uri="{FF2B5EF4-FFF2-40B4-BE49-F238E27FC236}">
                <a16:creationId xmlns:a16="http://schemas.microsoft.com/office/drawing/2014/main" id="{CDCF8045-7B7E-2F4C-BFF9-AF035A7323C1}"/>
              </a:ext>
            </a:extLst>
          </p:cNvPr>
          <p:cNvSpPr>
            <a:spLocks noGrp="1"/>
          </p:cNvSpPr>
          <p:nvPr>
            <p:ph type="sldNum" sz="quarter" idx="12"/>
          </p:nvPr>
        </p:nvSpPr>
        <p:spPr/>
        <p:txBody>
          <a:bodyPr/>
          <a:lstStyle/>
          <a:p>
            <a:fld id="{2D97AC9A-B59B-6447-9B18-AEFDB58F42AF}" type="slidenum">
              <a:rPr lang="fr-FR" smtClean="0"/>
              <a:pPr/>
              <a:t>2</a:t>
            </a:fld>
            <a:r>
              <a:rPr lang="fr-FR" dirty="0"/>
              <a:t> sur 12</a:t>
            </a:r>
          </a:p>
        </p:txBody>
      </p:sp>
      <p:sp>
        <p:nvSpPr>
          <p:cNvPr id="7" name="Espace réservé du contenu 6">
            <a:extLst>
              <a:ext uri="{FF2B5EF4-FFF2-40B4-BE49-F238E27FC236}">
                <a16:creationId xmlns:a16="http://schemas.microsoft.com/office/drawing/2014/main" id="{98C00127-7422-6846-9568-9E75758FB06A}"/>
              </a:ext>
            </a:extLst>
          </p:cNvPr>
          <p:cNvSpPr>
            <a:spLocks noGrp="1"/>
          </p:cNvSpPr>
          <p:nvPr>
            <p:ph idx="1"/>
          </p:nvPr>
        </p:nvSpPr>
        <p:spPr>
          <a:xfrm>
            <a:off x="519727" y="1274185"/>
            <a:ext cx="6520220" cy="361356"/>
          </a:xfrm>
        </p:spPr>
        <p:txBody>
          <a:bodyPr>
            <a:normAutofit/>
          </a:bodyPr>
          <a:lstStyle/>
          <a:p>
            <a:pPr lvl="1"/>
            <a:r>
              <a:rPr lang="fr-FR" dirty="0"/>
              <a:t>Informations générales (2/2)</a:t>
            </a:r>
          </a:p>
        </p:txBody>
      </p:sp>
      <p:graphicFrame>
        <p:nvGraphicFramePr>
          <p:cNvPr id="8" name="Tableau 7">
            <a:extLst>
              <a:ext uri="{FF2B5EF4-FFF2-40B4-BE49-F238E27FC236}">
                <a16:creationId xmlns:a16="http://schemas.microsoft.com/office/drawing/2014/main" id="{E15DD649-79AF-2841-A9DD-A600A9AB2F6D}"/>
              </a:ext>
            </a:extLst>
          </p:cNvPr>
          <p:cNvGraphicFramePr>
            <a:graphicFrameLocks noGrp="1"/>
          </p:cNvGraphicFramePr>
          <p:nvPr>
            <p:extLst>
              <p:ext uri="{D42A27DB-BD31-4B8C-83A1-F6EECF244321}">
                <p14:modId xmlns:p14="http://schemas.microsoft.com/office/powerpoint/2010/main" val="2425792683"/>
              </p:ext>
            </p:extLst>
          </p:nvPr>
        </p:nvGraphicFramePr>
        <p:xfrm>
          <a:off x="519727" y="1596866"/>
          <a:ext cx="6520220" cy="8094135"/>
        </p:xfrm>
        <a:graphic>
          <a:graphicData uri="http://schemas.openxmlformats.org/drawingml/2006/table">
            <a:tbl>
              <a:tblPr firstCol="1" bandRow="1">
                <a:tableStyleId>{5C22544A-7EE6-4342-B048-85BDC9FD1C3A}</a:tableStyleId>
              </a:tblPr>
              <a:tblGrid>
                <a:gridCol w="1934768">
                  <a:extLst>
                    <a:ext uri="{9D8B030D-6E8A-4147-A177-3AD203B41FA5}">
                      <a16:colId xmlns:a16="http://schemas.microsoft.com/office/drawing/2014/main" val="2379298883"/>
                    </a:ext>
                  </a:extLst>
                </a:gridCol>
                <a:gridCol w="4585452">
                  <a:extLst>
                    <a:ext uri="{9D8B030D-6E8A-4147-A177-3AD203B41FA5}">
                      <a16:colId xmlns:a16="http://schemas.microsoft.com/office/drawing/2014/main" val="4262961578"/>
                    </a:ext>
                  </a:extLst>
                </a:gridCol>
              </a:tblGrid>
              <a:tr h="4510458">
                <a:tc>
                  <a:txBody>
                    <a:bodyPr/>
                    <a:lstStyle/>
                    <a:p>
                      <a:pPr algn="ctr"/>
                      <a:r>
                        <a:rPr lang="fr-FR" sz="1400" dirty="0">
                          <a:effectLst/>
                        </a:rPr>
                        <a:t>Liste des sources documentaires ou références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dirty="0">
                          <a:effectLst/>
                        </a:rPr>
                        <a:t>SPILF - SFP - GPIP. Antibiothérapie par voie générale en pratique courante dans les infections respiratoires hautes de l’adulte et de l’enfant. Recommandations de bonne pratique. Novembre 2011</a:t>
                      </a:r>
                    </a:p>
                    <a:p>
                      <a:pPr algn="just"/>
                      <a:r>
                        <a:rPr lang="fr-FR" sz="1200" dirty="0">
                          <a:effectLst/>
                        </a:rPr>
                        <a:t> </a:t>
                      </a:r>
                    </a:p>
                    <a:p>
                      <a:pPr algn="just"/>
                      <a:r>
                        <a:rPr lang="fr-FR" sz="1200" dirty="0" err="1">
                          <a:effectLst/>
                        </a:rPr>
                        <a:t>ECNPilly</a:t>
                      </a:r>
                      <a:r>
                        <a:rPr lang="fr-FR" sz="1200" dirty="0">
                          <a:effectLst/>
                        </a:rPr>
                        <a:t> UE N°146 Angines de l’adulte et de l’enfant et rhinopharyngite de l’enfant. Edition 2020</a:t>
                      </a:r>
                    </a:p>
                    <a:p>
                      <a:pPr algn="just"/>
                      <a:r>
                        <a:rPr lang="fr-FR" sz="1200" dirty="0">
                          <a:effectLst/>
                        </a:rPr>
                        <a:t> </a:t>
                      </a:r>
                    </a:p>
                    <a:p>
                      <a:pPr algn="just"/>
                      <a:r>
                        <a:rPr lang="fr-FR" sz="1200" dirty="0">
                          <a:effectLst/>
                        </a:rPr>
                        <a:t>Arrêté du 1</a:t>
                      </a:r>
                      <a:r>
                        <a:rPr lang="fr-FR" sz="1200" baseline="30000" dirty="0">
                          <a:effectLst/>
                        </a:rPr>
                        <a:t>er</a:t>
                      </a:r>
                      <a:r>
                        <a:rPr lang="fr-FR" sz="1200" dirty="0">
                          <a:effectLst/>
                        </a:rPr>
                        <a:t> août 2016 déterminant la liste des tests, recueils et traitements de signaux biologiques qui ne constituent pas un examen de biologie médicale, les catégories de personnes pouvant les réaliser et les conditions de réalisation de certains tests, recueils et traitements de signaux biologiques</a:t>
                      </a:r>
                    </a:p>
                    <a:p>
                      <a:pPr algn="just"/>
                      <a:r>
                        <a:rPr lang="fr-FR" sz="1200" u="sng" dirty="0">
                          <a:solidFill>
                            <a:srgbClr val="00AF9C"/>
                          </a:solidFill>
                          <a:effectLst/>
                          <a:hlinkClick r:id="rId2">
                            <a:extLst>
                              <a:ext uri="{A12FA001-AC4F-418D-AE19-62706E023703}">
                                <ahyp:hlinkClr xmlns:ahyp="http://schemas.microsoft.com/office/drawing/2018/hyperlinkcolor" val="tx"/>
                              </a:ext>
                            </a:extLst>
                          </a:hlinkClick>
                        </a:rPr>
                        <a:t>http://www.ordre.pharmacien.fr/Les-pharmaciens/Le-metier-du-pharmacien/Les-fiches-professionnelles/Toutes-les-fiches/Les-tests-rapides-d-orientation-diagnostique-TROD-et-d-evaluation-autorises-a-l-officine/(language)/fre-FR</a:t>
                      </a:r>
                      <a:endParaRPr lang="fr-FR" sz="1200" dirty="0">
                        <a:solidFill>
                          <a:srgbClr val="00AF9C"/>
                        </a:solidFill>
                        <a:effectLst/>
                      </a:endParaRPr>
                    </a:p>
                    <a:p>
                      <a:pPr algn="just"/>
                      <a:r>
                        <a:rPr lang="fr-FR" sz="1200" dirty="0">
                          <a:effectLst/>
                        </a:rPr>
                        <a:t> </a:t>
                      </a:r>
                    </a:p>
                    <a:p>
                      <a:pPr algn="just"/>
                      <a:r>
                        <a:rPr lang="fr-FR" sz="1200" dirty="0">
                          <a:effectLst/>
                        </a:rPr>
                        <a:t>Unf3s ITEM 146 Campus d’ORL collège français d’ORL et de chirurgie </a:t>
                      </a:r>
                      <a:r>
                        <a:rPr lang="fr-FR" sz="1200" dirty="0" err="1">
                          <a:effectLst/>
                        </a:rPr>
                        <a:t>cervoco-faciale</a:t>
                      </a:r>
                      <a:r>
                        <a:rPr lang="fr-FR" sz="1200" dirty="0">
                          <a:effectLst/>
                        </a:rPr>
                        <a:t> : </a:t>
                      </a:r>
                      <a:r>
                        <a:rPr lang="fr-FR" sz="1200" u="sng" dirty="0">
                          <a:solidFill>
                            <a:srgbClr val="00AF9C"/>
                          </a:solidFill>
                          <a:effectLst/>
                          <a:hlinkClick r:id="rId3">
                            <a:extLst>
                              <a:ext uri="{A12FA001-AC4F-418D-AE19-62706E023703}">
                                <ahyp:hlinkClr xmlns:ahyp="http://schemas.microsoft.com/office/drawing/2018/hyperlinkcolor" val="tx"/>
                              </a:ext>
                            </a:extLst>
                          </a:hlinkClick>
                        </a:rPr>
                        <a:t>http://campus.cerimes.fr/orl/enseignement/angine/site/html/</a:t>
                      </a:r>
                      <a:endParaRPr lang="fr-FR" sz="1200" dirty="0">
                        <a:solidFill>
                          <a:srgbClr val="00AF9C"/>
                        </a:solidFill>
                        <a:effectLst/>
                      </a:endParaRPr>
                    </a:p>
                    <a:p>
                      <a:pPr algn="just"/>
                      <a:r>
                        <a:rPr lang="fr-FR" sz="1200" u="none" strike="noStrike" dirty="0">
                          <a:effectLst/>
                        </a:rPr>
                        <a:t> </a:t>
                      </a:r>
                      <a:endParaRPr lang="fr-FR" sz="1200" dirty="0">
                        <a:effectLst/>
                      </a:endParaRPr>
                    </a:p>
                    <a:p>
                      <a:pPr algn="just"/>
                      <a:r>
                        <a:rPr lang="fr-FR" sz="1200" dirty="0">
                          <a:effectLst/>
                        </a:rPr>
                        <a:t>Arrêté du 6 mars 2020 relatif à l'autorisation du protocole de coopération « Prise en charge de l'odynophagie par l'infirmier diplômé d'Etat ou le pharmacien d'officine dans le cadre d'une structure </a:t>
                      </a:r>
                      <a:r>
                        <a:rPr lang="fr-FR" sz="1200" dirty="0" err="1">
                          <a:effectLst/>
                        </a:rPr>
                        <a:t>pluri-professionnelle</a:t>
                      </a: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2560361885"/>
                  </a:ext>
                </a:extLst>
              </a:tr>
              <a:tr h="576411">
                <a:tc>
                  <a:txBody>
                    <a:bodyPr/>
                    <a:lstStyle/>
                    <a:p>
                      <a:pPr algn="ctr"/>
                      <a:r>
                        <a:rPr lang="fr-FR" sz="1400" dirty="0">
                          <a:effectLst/>
                        </a:rPr>
                        <a:t>Lieu de consultation du protocole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3183706315"/>
                  </a:ext>
                </a:extLst>
              </a:tr>
              <a:tr h="576411">
                <a:tc>
                  <a:txBody>
                    <a:bodyPr/>
                    <a:lstStyle/>
                    <a:p>
                      <a:pPr algn="ctr"/>
                      <a:r>
                        <a:rPr lang="fr-FR" sz="1400" dirty="0">
                          <a:effectLst/>
                        </a:rPr>
                        <a:t>Liste des professionnels adhérents au protocole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4193544596"/>
                  </a:ext>
                </a:extLst>
              </a:tr>
              <a:tr h="602858">
                <a:tc>
                  <a:txBody>
                    <a:bodyPr/>
                    <a:lstStyle/>
                    <a:p>
                      <a:pPr algn="ctr"/>
                      <a:r>
                        <a:rPr lang="fr-FR" sz="1400">
                          <a:effectLst/>
                        </a:rPr>
                        <a:t>Liste des professionnels ou structures informés du protocole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3822479806"/>
                  </a:ext>
                </a:extLst>
              </a:tr>
              <a:tr h="576411">
                <a:tc>
                  <a:txBody>
                    <a:bodyPr/>
                    <a:lstStyle/>
                    <a:p>
                      <a:pPr algn="ctr"/>
                      <a:r>
                        <a:rPr lang="fr-FR" sz="1400">
                          <a:effectLst/>
                        </a:rPr>
                        <a:t>Groupe de travail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208548716"/>
                  </a:ext>
                </a:extLst>
              </a:tr>
              <a:tr h="576411">
                <a:tc>
                  <a:txBody>
                    <a:bodyPr/>
                    <a:lstStyle/>
                    <a:p>
                      <a:pPr algn="ctr"/>
                      <a:r>
                        <a:rPr lang="fr-FR" sz="1400">
                          <a:effectLst/>
                        </a:rPr>
                        <a:t>Mode de validation du protocole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2690528554"/>
                  </a:ext>
                </a:extLst>
              </a:tr>
              <a:tr h="576411">
                <a:tc>
                  <a:txBody>
                    <a:bodyPr/>
                    <a:lstStyle/>
                    <a:p>
                      <a:pPr algn="ctr"/>
                      <a:r>
                        <a:rPr lang="fr-FR" sz="1400" dirty="0">
                          <a:effectLst/>
                        </a:rPr>
                        <a:t>Date prévue d’actualisation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nchor="ctr">
                    <a:solidFill>
                      <a:srgbClr val="00AF9C"/>
                    </a:solidFill>
                  </a:tcPr>
                </a:tc>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941" marR="66941" marT="0" marB="0">
                    <a:solidFill>
                      <a:srgbClr val="00AF9C">
                        <a:alpha val="20000"/>
                      </a:srgbClr>
                    </a:solidFill>
                  </a:tcPr>
                </a:tc>
                <a:extLst>
                  <a:ext uri="{0D108BD9-81ED-4DB2-BD59-A6C34878D82A}">
                    <a16:rowId xmlns:a16="http://schemas.microsoft.com/office/drawing/2014/main" val="2363004589"/>
                  </a:ext>
                </a:extLst>
              </a:tr>
            </a:tbl>
          </a:graphicData>
        </a:graphic>
      </p:graphicFrame>
      <p:sp>
        <p:nvSpPr>
          <p:cNvPr id="6" name="Espace réservé du texte 7">
            <a:extLst>
              <a:ext uri="{FF2B5EF4-FFF2-40B4-BE49-F238E27FC236}">
                <a16:creationId xmlns:a16="http://schemas.microsoft.com/office/drawing/2014/main" id="{3C66C37A-EA9B-3246-BF51-3A7C920D8578}"/>
              </a:ext>
            </a:extLst>
          </p:cNvPr>
          <p:cNvSpPr>
            <a:spLocks noGrp="1"/>
          </p:cNvSpPr>
          <p:nvPr>
            <p:ph type="body" sz="quarter" idx="13" hasCustomPrompt="1"/>
          </p:nvPr>
        </p:nvSpPr>
        <p:spPr>
          <a:xfrm>
            <a:off x="398463" y="10216325"/>
            <a:ext cx="2468490" cy="438150"/>
          </a:xfrm>
        </p:spPr>
        <p:txBody>
          <a:bodyPr>
            <a:normAutofit/>
          </a:bodyPr>
          <a:lstStyle>
            <a:lvl1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sz="1200">
                <a:solidFill>
                  <a:schemeClr val="bg1"/>
                </a:solidFill>
                <a:latin typeface="Calibri" panose="020F0502020204030204" pitchFamily="34" charset="0"/>
                <a:cs typeface="Calibri" panose="020F0502020204030204" pitchFamily="34" charset="0"/>
              </a:defRPr>
            </a:lvl1pPr>
            <a:lvl2pPr marL="549417" indent="-171450">
              <a:buFont typeface="Arial" panose="020B0604020202020204" pitchFamily="34" charset="0"/>
              <a:buChar char="•"/>
              <a:defRPr sz="1200">
                <a:solidFill>
                  <a:schemeClr val="bg1"/>
                </a:solidFill>
                <a:latin typeface="Calibri" panose="020F0502020204030204" pitchFamily="34" charset="0"/>
                <a:cs typeface="Calibri" panose="020F0502020204030204" pitchFamily="34" charset="0"/>
              </a:defRPr>
            </a:lvl2pPr>
          </a:lstStyle>
          <a:p>
            <a:pPr marL="0" marR="0" lvl="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defRPr/>
            </a:pPr>
            <a:r>
              <a:rPr lang="fr-FR" dirty="0"/>
              <a:t>Nom et adresse de la structure pluriprofessionnelle</a:t>
            </a:r>
          </a:p>
          <a:p>
            <a:pPr lvl="0"/>
            <a:endParaRPr lang="fr-FR" dirty="0"/>
          </a:p>
        </p:txBody>
      </p:sp>
    </p:spTree>
    <p:extLst>
      <p:ext uri="{BB962C8B-B14F-4D97-AF65-F5344CB8AC3E}">
        <p14:creationId xmlns:p14="http://schemas.microsoft.com/office/powerpoint/2010/main" val="2697665699"/>
      </p:ext>
    </p:extLst>
  </p:cSld>
  <p:clrMapOvr>
    <a:masterClrMapping/>
  </p:clrMapOvr>
</p:sld>
</file>

<file path=ppt/theme/theme1.xml><?xml version="1.0" encoding="utf-8"?>
<a:theme xmlns:a="http://schemas.openxmlformats.org/drawingml/2006/main" name="Thème Office">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28" id="{C8FB5F77-EC6E-9C46-92D1-305C4FA82C85}" vid="{4F3A61D9-31EC-364E-AD71-7E392E83393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 Office</Template>
  <TotalTime>51</TotalTime>
  <Words>611</Words>
  <Application>Microsoft Macintosh PowerPoint</Application>
  <PresentationFormat>Personnalisé</PresentationFormat>
  <Paragraphs>62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Cambria</vt:lpstr>
      <vt:lpstr>Thème Office</vt:lpstr>
      <vt:lpstr>PR. 01 – Protocole de coopération « odynophagie chez le patient de 6 à 45 ans »</vt:lpstr>
      <vt:lpstr>PR. 01 – Protocole de coopération « odynophagie chez le patient de 6 à 45 ans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01 – Protocole de coopération « odynophagie chez le patient de 6 à 45 ans »</dc:title>
  <dc:creator>Thibault Gaillard</dc:creator>
  <cp:lastModifiedBy>Thibault Gaillard</cp:lastModifiedBy>
  <cp:revision>11</cp:revision>
  <cp:lastPrinted>2021-10-11T08:39:40Z</cp:lastPrinted>
  <dcterms:created xsi:type="dcterms:W3CDTF">2021-10-14T09:36:46Z</dcterms:created>
  <dcterms:modified xsi:type="dcterms:W3CDTF">2021-11-07T14:53:03Z</dcterms:modified>
</cp:coreProperties>
</file>