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C2B6"/>
    <a:srgbClr val="00AF9C"/>
    <a:srgbClr val="99D7CD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65"/>
  </p:normalViewPr>
  <p:slideViewPr>
    <p:cSldViewPr snapToGrid="0" snapToObjects="1">
      <p:cViewPr varScale="1">
        <p:scale>
          <a:sx n="98" d="100"/>
          <a:sy n="98" d="100"/>
        </p:scale>
        <p:origin x="968" y="200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8" y="1237199"/>
            <a:ext cx="9088041" cy="2631887"/>
          </a:xfrm>
        </p:spPr>
        <p:txBody>
          <a:bodyPr anchor="b"/>
          <a:lstStyle>
            <a:lvl1pPr algn="ctr">
              <a:defRPr sz="70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9" y="3970581"/>
            <a:ext cx="8018859" cy="1825171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586" indent="0" algn="ctr">
              <a:buNone/>
              <a:defRPr sz="2338"/>
            </a:lvl2pPr>
            <a:lvl3pPr marL="1069173" indent="0" algn="ctr">
              <a:buNone/>
              <a:defRPr sz="2104"/>
            </a:lvl3pPr>
            <a:lvl4pPr marL="1603760" indent="0" algn="ctr">
              <a:buNone/>
              <a:defRPr sz="1870"/>
            </a:lvl4pPr>
            <a:lvl5pPr marL="2138348" indent="0" algn="ctr">
              <a:buNone/>
              <a:defRPr sz="1870"/>
            </a:lvl5pPr>
            <a:lvl6pPr marL="2672932" indent="0" algn="ctr">
              <a:buNone/>
              <a:defRPr sz="1870"/>
            </a:lvl6pPr>
            <a:lvl7pPr marL="3207521" indent="0" algn="ctr">
              <a:buNone/>
              <a:defRPr sz="1870"/>
            </a:lvl7pPr>
            <a:lvl8pPr marL="3742108" indent="0" algn="ctr">
              <a:buNone/>
              <a:defRPr sz="1870"/>
            </a:lvl8pPr>
            <a:lvl9pPr marL="4276693" indent="0" algn="ctr">
              <a:buNone/>
              <a:defRPr sz="187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91615" y="336195"/>
            <a:ext cx="7965135" cy="255498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699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34586" indent="0">
              <a:buNone/>
              <a:defRPr sz="2546">
                <a:solidFill>
                  <a:srgbClr val="00AF9C"/>
                </a:solidFill>
              </a:defRPr>
            </a:lvl2pPr>
            <a:lvl3pPr marL="1069173" indent="0">
              <a:buNone/>
              <a:defRPr sz="2263">
                <a:solidFill>
                  <a:srgbClr val="00AF9C"/>
                </a:solidFill>
              </a:defRPr>
            </a:lvl3pPr>
            <a:lvl4pPr marL="1603758" marR="0" indent="0" algn="l" defTabSz="1069173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80">
                <a:solidFill>
                  <a:srgbClr val="00AF9C"/>
                </a:solidFill>
              </a:defRPr>
            </a:lvl4pPr>
            <a:lvl5pPr marL="2138348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603758" marR="0" lvl="3" indent="0" algn="l" defTabSz="1069173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1069173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1" y="900916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314993"/>
            <a:ext cx="10691812" cy="278360"/>
          </a:xfrm>
          <a:prstGeom prst="rect">
            <a:avLst/>
          </a:prstGeom>
          <a:solidFill>
            <a:srgbClr val="00AF9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2" y="1"/>
            <a:ext cx="10691813" cy="349833"/>
          </a:xfrm>
          <a:prstGeom prst="rect">
            <a:avLst/>
          </a:prstGeom>
          <a:solidFill>
            <a:srgbClr val="00A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825451" y="345369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10445456" y="345141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0252" y="375694"/>
            <a:ext cx="9221689" cy="203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2" y="7209841"/>
            <a:ext cx="10691813" cy="349834"/>
          </a:xfrm>
          <a:prstGeom prst="rect">
            <a:avLst/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0944" y="7250295"/>
            <a:ext cx="2405658" cy="199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212" y="7250293"/>
            <a:ext cx="2338942" cy="199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575" y="7250296"/>
            <a:ext cx="3190662" cy="199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825451" y="6976224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10445456" y="6987844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8545866" y="-107913"/>
            <a:ext cx="1724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Cambria" panose="02040503050406030204" pitchFamily="18" charset="0"/>
              </a:rPr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1069173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67294" indent="-267294" algn="l" defTabSz="10691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801880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336467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871052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405639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940228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474812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4009400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543987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586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9173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760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8348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2932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7521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2108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6693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C1432-1E18-ED47-8BEB-F5C60171B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8588" y="588935"/>
            <a:ext cx="10085339" cy="470684"/>
          </a:xfrm>
        </p:spPr>
        <p:txBody>
          <a:bodyPr/>
          <a:lstStyle/>
          <a:p>
            <a:pPr lvl="1"/>
            <a:r>
              <a:rPr lang="fr-FR" dirty="0"/>
              <a:t>Principales missions de chaque professionnel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3 sur 12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206560C-28B8-F54D-A11D-0E06F628D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dirty="0"/>
              <a:t>PR. 01 – Protocole de coopération « odynophagie chez le patient de 6 à 45 ans »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34904DC3-2F93-7641-9C5D-586635D7E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059102"/>
              </p:ext>
            </p:extLst>
          </p:nvPr>
        </p:nvGraphicFramePr>
        <p:xfrm>
          <a:off x="505447" y="1059619"/>
          <a:ext cx="9718708" cy="5761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7857">
                  <a:extLst>
                    <a:ext uri="{9D8B030D-6E8A-4147-A177-3AD203B41FA5}">
                      <a16:colId xmlns:a16="http://schemas.microsoft.com/office/drawing/2014/main" val="3077947552"/>
                    </a:ext>
                  </a:extLst>
                </a:gridCol>
                <a:gridCol w="4823935">
                  <a:extLst>
                    <a:ext uri="{9D8B030D-6E8A-4147-A177-3AD203B41FA5}">
                      <a16:colId xmlns:a16="http://schemas.microsoft.com/office/drawing/2014/main" val="1573764286"/>
                    </a:ext>
                  </a:extLst>
                </a:gridCol>
                <a:gridCol w="1348007">
                  <a:extLst>
                    <a:ext uri="{9D8B030D-6E8A-4147-A177-3AD203B41FA5}">
                      <a16:colId xmlns:a16="http://schemas.microsoft.com/office/drawing/2014/main" val="3735185535"/>
                    </a:ext>
                  </a:extLst>
                </a:gridCol>
                <a:gridCol w="2368909">
                  <a:extLst>
                    <a:ext uri="{9D8B030D-6E8A-4147-A177-3AD203B41FA5}">
                      <a16:colId xmlns:a16="http://schemas.microsoft.com/office/drawing/2014/main" val="3663009714"/>
                    </a:ext>
                  </a:extLst>
                </a:gridCol>
              </a:tblGrid>
              <a:tr h="12540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Qui ?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Quoi ?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Où ?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Commentaires/remarques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>
                    <a:solidFill>
                      <a:srgbClr val="00A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376688"/>
                  </a:ext>
                </a:extLst>
              </a:tr>
              <a:tr h="97713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</a:rPr>
                        <a:t>Les IDE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9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Élimination des critères d’exclusion (</a:t>
                      </a:r>
                      <a:r>
                        <a:rPr lang="fr-FR" sz="1100" i="1" dirty="0">
                          <a:effectLst/>
                        </a:rPr>
                        <a:t>Annexe 1 « critères d’exclusion »)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Vérification des amygdales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Prise de paramètres (FC/FR/TA)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Poser l’indication de la réalisation d’un score de Mac Isaac et son exécution 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Poser l’indication, exécuter et interpréter un TROD angine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Décision de la conduite à tenir en fonction du score de Mac Isaac et du TDR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Diagnostic de l’angine après élimination des diagnostics différentiels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Élimination des critères de gravité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Prescription d’un traitement (antalgique de palier 1, antibiotique adapté le cas échéant) 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Prescription d’un arrêt de travail initial si nécessaire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Prennent part au groupe d’analyse des pratiques qui se réunit tous les trimestres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</a:rPr>
                        <a:t>Au cabinet infirmier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525437"/>
                  </a:ext>
                </a:extLst>
              </a:tr>
              <a:tr h="1280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</a:rPr>
                        <a:t>Les pharmaciens d’officine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</a:rPr>
                        <a:t>A la pharmacie, dans l’espace de confidentialité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784401"/>
                  </a:ext>
                </a:extLst>
              </a:tr>
              <a:tr h="3260489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</a:rPr>
                        <a:t>Les médecins généralistes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Restent joignables au moins par téléphone pour l’IDE ou le pharmacien d’officine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L’ensemble des médecins généralistes assurent la formation aux IDE et aux pharmaciens d’officine (</a:t>
                      </a:r>
                      <a:r>
                        <a:rPr lang="fr-FR" sz="1100" i="1" dirty="0" err="1">
                          <a:effectLst/>
                        </a:rPr>
                        <a:t>Cf</a:t>
                      </a:r>
                      <a:r>
                        <a:rPr lang="fr-FR" sz="1100" i="1" dirty="0">
                          <a:effectLst/>
                        </a:rPr>
                        <a:t> document associé « PR. 01.1 – Programme de la formation des pharmaciens et des infirmiers diplômés d’état</a:t>
                      </a:r>
                      <a:r>
                        <a:rPr lang="fr-FR" sz="1100" i="0" dirty="0">
                          <a:effectLst/>
                        </a:rPr>
                        <a:t> </a:t>
                      </a:r>
                      <a:r>
                        <a:rPr lang="fr-FR" sz="1100" i="1" dirty="0">
                          <a:effectLst/>
                        </a:rPr>
                        <a:t>»</a:t>
                      </a:r>
                      <a:r>
                        <a:rPr lang="fr-FR" sz="1100" i="0" dirty="0">
                          <a:effectLst/>
                        </a:rPr>
                        <a:t>)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Reçoivent les patients en consultation en cas d’absence des pharmaciens d’officine et des IDE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Reçoivent les patients en consultation dans les 24h s’ils présentent des critères d’exclusion (</a:t>
                      </a:r>
                      <a:r>
                        <a:rPr lang="fr-FR" sz="1100" i="1" dirty="0">
                          <a:effectLst/>
                        </a:rPr>
                        <a:t>Cf. document associé « PR. 01.6 – Formulaire de reprise de la prise en charge par le médecin »</a:t>
                      </a:r>
                      <a:r>
                        <a:rPr lang="fr-FR" sz="1100" dirty="0">
                          <a:effectLst/>
                        </a:rPr>
                        <a:t>)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Reçoivent les patients en consultation s’ils présentent de nouveaux symptômes à la suite de leur prise en charge </a:t>
                      </a:r>
                      <a:r>
                        <a:rPr lang="fr-FR" sz="1100">
                          <a:effectLst/>
                        </a:rPr>
                        <a:t>par l’IDE ou </a:t>
                      </a:r>
                      <a:r>
                        <a:rPr lang="fr-FR" sz="1100" dirty="0">
                          <a:effectLst/>
                        </a:rPr>
                        <a:t>par le pharmacien d’officine ou si un critère d’exclusion apparait secondairement (Cf. document associé « </a:t>
                      </a:r>
                      <a:r>
                        <a:rPr lang="fr-FR" sz="1100" i="1" dirty="0">
                          <a:effectLst/>
                        </a:rPr>
                        <a:t>PR. 01.6 – Formulaire de reprise de la prise en charge par le médecin »</a:t>
                      </a:r>
                      <a:r>
                        <a:rPr lang="fr-FR" sz="1100" i="0" dirty="0">
                          <a:effectLst/>
                        </a:rPr>
                        <a:t>)</a:t>
                      </a:r>
                      <a:endParaRPr lang="fr-FR" sz="1100" i="1" dirty="0">
                        <a:effectLst/>
                      </a:endParaRP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En cas d’absence (&lt; 2 mois), ils désignent un confrère qui sera joignable et susceptible de recevoir les patients dans les mêmes conditions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effectLst/>
                        </a:rPr>
                        <a:t>Prennent part au groupe d’analyse des pratiques qui se réunit tous les trimestres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effectLst/>
                        </a:rPr>
                        <a:t>Au cabinet médical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4" marR="43864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268352"/>
                  </a:ext>
                </a:extLst>
              </a:tr>
            </a:tbl>
          </a:graphicData>
        </a:graphic>
      </p:graphicFrame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FA8AA4F7-5C9F-144E-9849-E2CC2CA8F982}"/>
              </a:ext>
            </a:extLst>
          </p:cNvPr>
          <p:cNvSpPr txBox="1">
            <a:spLocks/>
          </p:cNvSpPr>
          <p:nvPr/>
        </p:nvSpPr>
        <p:spPr>
          <a:xfrm>
            <a:off x="275426" y="7250293"/>
            <a:ext cx="3432378" cy="31874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33646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87105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405639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940228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81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400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398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0638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9" id="{C1FC0C0B-F2B9-014A-8F1D-F25ACD3DCBFE}" vid="{8B702984-C37C-2B4D-93C8-BAE3C8DDB13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30</TotalTime>
  <Words>364</Words>
  <Application>Microsoft Macintosh PowerPoint</Application>
  <PresentationFormat>Personnalisé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Thème Office</vt:lpstr>
      <vt:lpstr>PR. 01 – Protocole de coopération « odynophagie chez le patient de 6 à 45 ans 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PR. 01 – Protocole de coopération « odynophagie chez le patient de 6 à 45 ans »</dc:title>
  <dc:creator>Thibault Gaillard</dc:creator>
  <cp:lastModifiedBy>Thibault Gaillard</cp:lastModifiedBy>
  <cp:revision>7</cp:revision>
  <cp:lastPrinted>2021-10-11T08:39:40Z</cp:lastPrinted>
  <dcterms:created xsi:type="dcterms:W3CDTF">2021-10-14T09:54:21Z</dcterms:created>
  <dcterms:modified xsi:type="dcterms:W3CDTF">2021-10-18T15:00:01Z</dcterms:modified>
</cp:coreProperties>
</file>