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9C"/>
    <a:srgbClr val="99D7CD"/>
    <a:srgbClr val="7BC2B6"/>
    <a:srgbClr val="000000"/>
    <a:srgbClr val="72A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/>
    <p:restoredTop sz="95865"/>
  </p:normalViewPr>
  <p:slideViewPr>
    <p:cSldViewPr snapToGrid="0" snapToObjects="1">
      <p:cViewPr varScale="1">
        <p:scale>
          <a:sx n="98" d="100"/>
          <a:sy n="98" d="100"/>
        </p:scale>
        <p:origin x="968" y="208"/>
      </p:cViewPr>
      <p:guideLst/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8176-909A-D643-A9A9-CE9237DAD735}" type="datetimeFigureOut">
              <a:rPr lang="fr-FR" smtClean="0"/>
              <a:t>18/10/2021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34AA-3ABC-014C-8550-A265338813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8" y="1237199"/>
            <a:ext cx="9088041" cy="2631887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9" y="3970581"/>
            <a:ext cx="8018859" cy="1825171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586" indent="0" algn="ctr">
              <a:buNone/>
              <a:defRPr sz="2338"/>
            </a:lvl2pPr>
            <a:lvl3pPr marL="1069173" indent="0" algn="ctr">
              <a:buNone/>
              <a:defRPr sz="2104"/>
            </a:lvl3pPr>
            <a:lvl4pPr marL="1603760" indent="0" algn="ctr">
              <a:buNone/>
              <a:defRPr sz="1870"/>
            </a:lvl4pPr>
            <a:lvl5pPr marL="2138348" indent="0" algn="ctr">
              <a:buNone/>
              <a:defRPr sz="1870"/>
            </a:lvl5pPr>
            <a:lvl6pPr marL="2672932" indent="0" algn="ctr">
              <a:buNone/>
              <a:defRPr sz="1870"/>
            </a:lvl6pPr>
            <a:lvl7pPr marL="3207521" indent="0" algn="ctr">
              <a:buNone/>
              <a:defRPr sz="1870"/>
            </a:lvl7pPr>
            <a:lvl8pPr marL="3742108" indent="0" algn="ctr">
              <a:buNone/>
              <a:defRPr sz="1870"/>
            </a:lvl8pPr>
            <a:lvl9pPr marL="4276693" indent="0" algn="ctr">
              <a:buNone/>
              <a:defRPr sz="187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2B2C2-2CBA-BB4A-8739-ADA94A788F56}" type="datetime1">
              <a:rPr lang="fr-FR" smtClean="0"/>
              <a:t>18/10/2021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87984-2BA4-E84E-8483-B5E35B6F87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2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1615" y="336195"/>
            <a:ext cx="7965135" cy="255498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699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34586" indent="0">
              <a:buNone/>
              <a:defRPr sz="2546">
                <a:solidFill>
                  <a:srgbClr val="00AF9C"/>
                </a:solidFill>
              </a:defRPr>
            </a:lvl2pPr>
            <a:lvl3pPr marL="1069173" indent="0">
              <a:buNone/>
              <a:defRPr sz="2263">
                <a:solidFill>
                  <a:srgbClr val="00AF9C"/>
                </a:solidFill>
              </a:defRPr>
            </a:lvl3pPr>
            <a:lvl4pPr marL="1603758" marR="0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80">
                <a:solidFill>
                  <a:srgbClr val="00AF9C"/>
                </a:solidFill>
              </a:defRPr>
            </a:lvl4pPr>
            <a:lvl5pPr marL="2138348" indent="0">
              <a:buNone/>
              <a:defRPr/>
            </a:lvl5pPr>
          </a:lstStyle>
          <a:p>
            <a:pPr lvl="1"/>
            <a:r>
              <a:rPr lang="fr-FR" dirty="0"/>
              <a:t>Titre 1</a:t>
            </a:r>
          </a:p>
          <a:p>
            <a:pPr lvl="2"/>
            <a:r>
              <a:rPr lang="fr-FR" dirty="0"/>
              <a:t>Titre 2</a:t>
            </a:r>
          </a:p>
          <a:p>
            <a:pPr marL="1603758" marR="0" lvl="3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Titre 3</a:t>
            </a:r>
          </a:p>
          <a:p>
            <a:pPr marL="0" marR="0" lvl="0" indent="0" algn="l" defTabSz="1069173" rtl="0" eaLnBrk="1" fontAlgn="auto" latinLnBrk="0" hangingPunct="1">
              <a:lnSpc>
                <a:spcPct val="90000"/>
              </a:lnSpc>
              <a:spcBef>
                <a:spcPts val="58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Texte</a:t>
            </a:r>
          </a:p>
          <a:p>
            <a:pPr lvl="3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7AC9A-B59B-6447-9B18-AEFDB58F42AF}" type="slidenum">
              <a:rPr lang="fr-FR" smtClean="0"/>
              <a:pPr/>
              <a:t>‹N°›</a:t>
            </a:fld>
            <a:r>
              <a:rPr lang="fr-FR" dirty="0"/>
              <a:t> sur nb diapos à écrire à la fin dans le masque</a:t>
            </a:r>
          </a:p>
        </p:txBody>
      </p:sp>
    </p:spTree>
    <p:extLst>
      <p:ext uri="{BB962C8B-B14F-4D97-AF65-F5344CB8AC3E}">
        <p14:creationId xmlns:p14="http://schemas.microsoft.com/office/powerpoint/2010/main" val="31231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1" y="900916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D6D099-EF60-4142-8360-902ED8198D92}"/>
              </a:ext>
            </a:extLst>
          </p:cNvPr>
          <p:cNvSpPr/>
          <p:nvPr userDrawn="1"/>
        </p:nvSpPr>
        <p:spPr>
          <a:xfrm>
            <a:off x="0" y="314993"/>
            <a:ext cx="10691812" cy="278360"/>
          </a:xfrm>
          <a:prstGeom prst="rect">
            <a:avLst/>
          </a:prstGeom>
          <a:solidFill>
            <a:srgbClr val="00AF9C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4027F7-31FB-864C-82B8-DB8D15996D1F}"/>
              </a:ext>
            </a:extLst>
          </p:cNvPr>
          <p:cNvSpPr/>
          <p:nvPr userDrawn="1"/>
        </p:nvSpPr>
        <p:spPr>
          <a:xfrm>
            <a:off x="2" y="1"/>
            <a:ext cx="10691813" cy="349833"/>
          </a:xfrm>
          <a:prstGeom prst="rect">
            <a:avLst/>
          </a:prstGeom>
          <a:solidFill>
            <a:srgbClr val="00AF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8" name="Étiquette 7">
            <a:extLst>
              <a:ext uri="{FF2B5EF4-FFF2-40B4-BE49-F238E27FC236}">
                <a16:creationId xmlns:a16="http://schemas.microsoft.com/office/drawing/2014/main" id="{8EF74BE5-E378-5F43-B3EE-A7E6A318655A}"/>
              </a:ext>
            </a:extLst>
          </p:cNvPr>
          <p:cNvSpPr/>
          <p:nvPr userDrawn="1"/>
        </p:nvSpPr>
        <p:spPr>
          <a:xfrm>
            <a:off x="-825451" y="345369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9" name="Étiquette 8">
            <a:extLst>
              <a:ext uri="{FF2B5EF4-FFF2-40B4-BE49-F238E27FC236}">
                <a16:creationId xmlns:a16="http://schemas.microsoft.com/office/drawing/2014/main" id="{A4920513-4F56-FF4A-B651-31CC32EB79AB}"/>
              </a:ext>
            </a:extLst>
          </p:cNvPr>
          <p:cNvSpPr/>
          <p:nvPr userDrawn="1"/>
        </p:nvSpPr>
        <p:spPr>
          <a:xfrm>
            <a:off x="10445456" y="319383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0252" y="375694"/>
            <a:ext cx="9221689" cy="203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Protocole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E905BE-8A17-2E41-9BD2-B723538566A1}"/>
              </a:ext>
            </a:extLst>
          </p:cNvPr>
          <p:cNvSpPr/>
          <p:nvPr userDrawn="1"/>
        </p:nvSpPr>
        <p:spPr>
          <a:xfrm>
            <a:off x="2" y="7209841"/>
            <a:ext cx="10691813" cy="349834"/>
          </a:xfrm>
          <a:prstGeom prst="rect">
            <a:avLst/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0944" y="7250295"/>
            <a:ext cx="2405658" cy="199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44D6FD8E-EA6B-5C4A-817E-8CA5FD79CFD0}" type="datetime1">
              <a:rPr lang="fr-FR" smtClean="0"/>
              <a:t>18/10/2021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212" y="7250293"/>
            <a:ext cx="2338942" cy="199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DDA87984-2BA4-E84E-8483-B5E35B6F87B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0575" y="7250296"/>
            <a:ext cx="3190662" cy="199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2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1" name="Étiquette 10">
            <a:extLst>
              <a:ext uri="{FF2B5EF4-FFF2-40B4-BE49-F238E27FC236}">
                <a16:creationId xmlns:a16="http://schemas.microsoft.com/office/drawing/2014/main" id="{C8785172-878C-F549-8245-E35478250F25}"/>
              </a:ext>
            </a:extLst>
          </p:cNvPr>
          <p:cNvSpPr/>
          <p:nvPr userDrawn="1"/>
        </p:nvSpPr>
        <p:spPr>
          <a:xfrm>
            <a:off x="-825451" y="6976224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12" name="Étiquette 11">
            <a:extLst>
              <a:ext uri="{FF2B5EF4-FFF2-40B4-BE49-F238E27FC236}">
                <a16:creationId xmlns:a16="http://schemas.microsoft.com/office/drawing/2014/main" id="{5D9B16AC-00D6-3440-9618-7E63F567A2E5}"/>
              </a:ext>
            </a:extLst>
          </p:cNvPr>
          <p:cNvSpPr/>
          <p:nvPr userDrawn="1"/>
        </p:nvSpPr>
        <p:spPr>
          <a:xfrm>
            <a:off x="10445456" y="6987844"/>
            <a:ext cx="1071807" cy="495967"/>
          </a:xfrm>
          <a:prstGeom prst="plaque">
            <a:avLst>
              <a:gd name="adj" fmla="val 50000"/>
            </a:avLst>
          </a:prstGeom>
          <a:solidFill>
            <a:srgbClr val="99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54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85E805C-6094-FD40-A703-54F24EF32C89}"/>
              </a:ext>
            </a:extLst>
          </p:cNvPr>
          <p:cNvSpPr txBox="1"/>
          <p:nvPr userDrawn="1"/>
        </p:nvSpPr>
        <p:spPr>
          <a:xfrm>
            <a:off x="8545866" y="-107913"/>
            <a:ext cx="1724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Cambria" panose="02040503050406030204" pitchFamily="18" charset="0"/>
              </a:rPr>
              <a:t>Protocole</a:t>
            </a:r>
          </a:p>
        </p:txBody>
      </p:sp>
    </p:spTree>
    <p:extLst>
      <p:ext uri="{BB962C8B-B14F-4D97-AF65-F5344CB8AC3E}">
        <p14:creationId xmlns:p14="http://schemas.microsoft.com/office/powerpoint/2010/main" val="26656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r" defTabSz="1069173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67294" indent="-267294" algn="l" defTabSz="1069173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801880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336467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871052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405639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940228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474812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4009400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543987" indent="-267294" algn="l" defTabSz="1069173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586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9173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760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8348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932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7521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2108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6693" algn="l" defTabSz="1069173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C1432-1E18-ED47-8BEB-F5C60171B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61" y="900916"/>
            <a:ext cx="9221689" cy="431495"/>
          </a:xfrm>
        </p:spPr>
        <p:txBody>
          <a:bodyPr>
            <a:normAutofit lnSpcReduction="10000"/>
          </a:bodyPr>
          <a:lstStyle/>
          <a:p>
            <a:pPr lvl="1"/>
            <a:r>
              <a:rPr lang="fr-FR" dirty="0"/>
              <a:t>Annexe 2 : Tableau des indicateurs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11 sur 12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150995-674B-D64E-8257-8042D9DBA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615" y="336195"/>
            <a:ext cx="7965135" cy="255498"/>
          </a:xfrm>
        </p:spPr>
        <p:txBody>
          <a:bodyPr/>
          <a:lstStyle/>
          <a:p>
            <a:r>
              <a:rPr lang="fr-FR" sz="1800" dirty="0"/>
              <a:t>PR. 01 – Protocole de coopération « odynophagie chez le patient de 6 à 45 ans 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au 7">
                <a:extLst>
                  <a:ext uri="{FF2B5EF4-FFF2-40B4-BE49-F238E27FC236}">
                    <a16:creationId xmlns:a16="http://schemas.microsoft.com/office/drawing/2014/main" id="{24D01518-8CA5-AF43-975E-0A794E981E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8212213"/>
                  </p:ext>
                </p:extLst>
              </p:nvPr>
            </p:nvGraphicFramePr>
            <p:xfrm>
              <a:off x="261257" y="1332411"/>
              <a:ext cx="10280468" cy="523109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2818">
                      <a:extLst>
                        <a:ext uri="{9D8B030D-6E8A-4147-A177-3AD203B41FA5}">
                          <a16:colId xmlns:a16="http://schemas.microsoft.com/office/drawing/2014/main" val="2311365865"/>
                        </a:ext>
                      </a:extLst>
                    </a:gridCol>
                    <a:gridCol w="1609304">
                      <a:extLst>
                        <a:ext uri="{9D8B030D-6E8A-4147-A177-3AD203B41FA5}">
                          <a16:colId xmlns:a16="http://schemas.microsoft.com/office/drawing/2014/main" val="3910131122"/>
                        </a:ext>
                      </a:extLst>
                    </a:gridCol>
                    <a:gridCol w="1397872">
                      <a:extLst>
                        <a:ext uri="{9D8B030D-6E8A-4147-A177-3AD203B41FA5}">
                          <a16:colId xmlns:a16="http://schemas.microsoft.com/office/drawing/2014/main" val="730728207"/>
                        </a:ext>
                      </a:extLst>
                    </a:gridCol>
                    <a:gridCol w="3387823">
                      <a:extLst>
                        <a:ext uri="{9D8B030D-6E8A-4147-A177-3AD203B41FA5}">
                          <a16:colId xmlns:a16="http://schemas.microsoft.com/office/drawing/2014/main" val="601474821"/>
                        </a:ext>
                      </a:extLst>
                    </a:gridCol>
                    <a:gridCol w="1460646">
                      <a:extLst>
                        <a:ext uri="{9D8B030D-6E8A-4147-A177-3AD203B41FA5}">
                          <a16:colId xmlns:a16="http://schemas.microsoft.com/office/drawing/2014/main" val="73143356"/>
                        </a:ext>
                      </a:extLst>
                    </a:gridCol>
                    <a:gridCol w="1792005">
                      <a:extLst>
                        <a:ext uri="{9D8B030D-6E8A-4147-A177-3AD203B41FA5}">
                          <a16:colId xmlns:a16="http://schemas.microsoft.com/office/drawing/2014/main" val="1686633008"/>
                        </a:ext>
                      </a:extLst>
                    </a:gridCol>
                  </a:tblGrid>
                  <a:tr h="410588"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fr-FR" sz="900" dirty="0">
                              <a:effectLst/>
                            </a:rPr>
                            <a:t> </a:t>
                          </a:r>
                          <a:endParaRPr lang="fr-F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Libellé de l’indicateur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Objectif quantifié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Opération à réaliser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Seuil d’alerte</a:t>
                          </a:r>
                        </a:p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(Si différent de l’objectif)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Commentaire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58395089"/>
                      </a:ext>
                    </a:extLst>
                  </a:tr>
                  <a:tr h="1185203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fr-FR" sz="1400" dirty="0">
                              <a:effectLst/>
                            </a:rPr>
                            <a:t>Activité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vert="vert270" anchor="ctr">
                        <a:solidFill>
                          <a:srgbClr val="00AF9C">
                            <a:alpha val="50196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d’inclusion des patients éligibles au protocole (dans la période d’étude)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Tendre vers 100%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fr-F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fr-F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𝑛𝑜𝑚𝑏𝑟𝑒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𝑝𝑎𝑡𝑖𝑒𝑛𝑡𝑠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é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𝑙𝑖𝑔𝑖𝑏𝑙𝑒𝑠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𝑖𝑛𝑐𝑙𝑢𝑠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𝑑𝑎𝑛𝑠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𝑝𝑟𝑜𝑡𝑜𝑐𝑜𝑙𝑒</m:t>
                                        </m:r>
                                      </m:num>
                                      <m:den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𝑛𝑜𝑚𝑏𝑟𝑒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𝑝𝑎𝑡𝑖𝑒𝑛𝑡𝑠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é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𝑙𝑖𝑔𝑖𝑏𝑙𝑒𝑠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Analyse les causes de refus pour réduire les non-inclusions pour refus</a:t>
                          </a:r>
                        </a:p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(le refus initial n’est pas un indicateur de satisfaction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4671528"/>
                      </a:ext>
                    </a:extLst>
                  </a:tr>
                  <a:tr h="474081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Taux de consultation du médecin généraliste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fr-F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fr-F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𝑛𝑜𝑚𝑏𝑟𝑒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𝑐𝑜𝑛𝑠𝑢𝑙𝑡𝑎𝑡𝑖𝑜𝑛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𝑝𝑎𝑟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é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𝑑𝑒𝑐𝑖𝑛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é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é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𝑟𝑎𝑙𝑖𝑠𝑡𝑒</m:t>
                                        </m:r>
                                      </m:num>
                                      <m:den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𝑛𝑜𝑚𝑏𝑟𝑒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𝑐𝑜𝑛𝑠𝑢𝑙𝑡𝑎𝑡𝑖𝑜𝑛𝑠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𝑡𝑜𝑡𝑎𝑙𝑒𝑠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Objectif à définir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407708"/>
                      </a:ext>
                    </a:extLst>
                  </a:tr>
                  <a:tr h="1185203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fr-FR" sz="1400" dirty="0">
                              <a:effectLst/>
                            </a:rPr>
                            <a:t>Qualité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vert="vert270" anchor="ctr">
                        <a:solidFill>
                          <a:srgbClr val="00AF9C">
                            <a:alpha val="50196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reprise du suivi par le médecin généraliste (hors présence d’un critère d’exclusion initial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Tendre vers 0%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fr-F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fr-F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𝑁𝑜𝑚𝑏𝑟𝑒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𝑝𝑎𝑡𝑖𝑒𝑛𝑡𝑠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𝑠𝑜𝑟𝑡𝑖𝑠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𝑠𝑒𝑐𝑜𝑛𝑑𝑎𝑖𝑟𝑒𝑚𝑒𝑛𝑡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𝑑𝑢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𝑝𝑟𝑜𝑡𝑜𝑐𝑜𝑙𝑒</m:t>
                                        </m:r>
                                      </m:num>
                                      <m:den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𝑛𝑜𝑚𝑏𝑟𝑒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𝑝𝑎𝑡𝑖𝑒𝑛𝑡𝑠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𝑖𝑛𝑐𝑙𝑢𝑠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𝑑𝑎𝑛𝑠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𝑝𝑟𝑜𝑡𝑜𝑐𝑜𝑙𝑒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Sortie = reprise du suivi par le médecin généraliste suite à la présence d’un critère d’intervention du médecin généraliste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0945932"/>
                      </a:ext>
                    </a:extLst>
                  </a:tr>
                  <a:tr h="474081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Taux d’évènement indésirable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Tendre vers 0%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fr-F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fr-F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eqArr>
                                          <m:eqArrPr>
                                            <m:ctrlPr>
                                              <a:rPr lang="fr-FR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𝑁𝑜𝑚𝑏𝑟𝑒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𝑝𝑎𝑡𝑖𝑒𝑛𝑡𝑠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𝑎𝑦𝑎𝑛𝑡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𝑒𝑢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𝑚𝑜𝑖𝑛𝑠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𝑢𝑛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𝑒𝑣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è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𝑛𝑒𝑚𝑒𝑛𝑡</m:t>
                                            </m:r>
                                          </m:e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𝑖𝑛𝑑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𝑠𝑖𝑟𝑎𝑏𝑙𝑒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𝑠𝑢𝑟𝑣𝑒𝑛𝑢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𝑒𝑡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𝑠𝑖𝑔𝑛𝑎𝑙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𝑝𝑎𝑟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𝑙𝑒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𝑑𝑒𝑐𝑖𝑛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𝑟𝑎𝑙𝑖𝑠𝑡𝑒</m:t>
                                            </m:r>
                                          </m:e>
                                        </m:eqArr>
                                      </m:num>
                                      <m:den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𝑛𝑜𝑚𝑏𝑟𝑒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𝑝𝑎𝑡𝑖𝑒𝑛𝑡𝑠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𝑖𝑛𝑐𝑙𝑢𝑠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𝑑𝑎𝑛𝑠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𝑝𝑟𝑜𝑡𝑜𝑐𝑜𝑙𝑒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Distinguer selon la gravité et selon le type d’évènement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6629731"/>
                      </a:ext>
                    </a:extLst>
                  </a:tr>
                  <a:tr h="474081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Taux de réunion d’analyse des pratiques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Tendre vers 100%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fr-F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fr-F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eqArr>
                                          <m:eqArrPr>
                                            <m:ctrlPr>
                                              <a:rPr lang="fr-FR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𝑁𝑜𝑚𝑏𝑟𝑒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𝑢𝑛𝑖𝑜𝑛𝑠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𝑎𝑛𝑎𝑙𝑦𝑠𝑒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𝑝𝑟𝑎𝑡𝑖𝑞𝑢𝑒𝑠</m:t>
                                            </m:r>
                                          </m:e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𝑒𝑓𝑓𝑒𝑐𝑡𝑢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𝑒𝑠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𝑝𝑎𝑟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𝑎𝑛</m:t>
                                            </m:r>
                                          </m:e>
                                        </m:eqArr>
                                      </m:num>
                                      <m:den>
                                        <m:eqArr>
                                          <m:eqArrPr>
                                            <m:ctrlPr>
                                              <a:rPr lang="fr-FR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𝑁𝑜𝑚𝑏𝑟𝑒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𝑢𝑛𝑖𝑜𝑛𝑠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𝑎𝑛𝑎𝑙𝑦𝑠𝑒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𝑝𝑟𝑎𝑡𝑖𝑞𝑢𝑒𝑠</m:t>
                                            </m:r>
                                          </m:e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𝑣𝑢𝑒𝑠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𝑝𝑎𝑟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𝑎𝑛</m:t>
                                            </m:r>
                                          </m:e>
                                        </m:eqAr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Au minimum 1/trimestre soit 4/an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0993164"/>
                      </a:ext>
                    </a:extLst>
                  </a:tr>
                  <a:tr h="592601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Délai de prise en charge par le pharmacien ou l’infirmier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Fixer un délai attendu et comparer le taux de patients ayant un RDV en respectant ce délai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Indicateur de résultat</a:t>
                          </a:r>
                        </a:p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Sa réduction = un des objectifs du protocole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31304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au 7">
                <a:extLst>
                  <a:ext uri="{FF2B5EF4-FFF2-40B4-BE49-F238E27FC236}">
                    <a16:creationId xmlns:a16="http://schemas.microsoft.com/office/drawing/2014/main" id="{24D01518-8CA5-AF43-975E-0A794E981E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8212213"/>
                  </p:ext>
                </p:extLst>
              </p:nvPr>
            </p:nvGraphicFramePr>
            <p:xfrm>
              <a:off x="261257" y="1332411"/>
              <a:ext cx="10280468" cy="523109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2818">
                      <a:extLst>
                        <a:ext uri="{9D8B030D-6E8A-4147-A177-3AD203B41FA5}">
                          <a16:colId xmlns:a16="http://schemas.microsoft.com/office/drawing/2014/main" val="2311365865"/>
                        </a:ext>
                      </a:extLst>
                    </a:gridCol>
                    <a:gridCol w="1609304">
                      <a:extLst>
                        <a:ext uri="{9D8B030D-6E8A-4147-A177-3AD203B41FA5}">
                          <a16:colId xmlns:a16="http://schemas.microsoft.com/office/drawing/2014/main" val="3910131122"/>
                        </a:ext>
                      </a:extLst>
                    </a:gridCol>
                    <a:gridCol w="1397872">
                      <a:extLst>
                        <a:ext uri="{9D8B030D-6E8A-4147-A177-3AD203B41FA5}">
                          <a16:colId xmlns:a16="http://schemas.microsoft.com/office/drawing/2014/main" val="730728207"/>
                        </a:ext>
                      </a:extLst>
                    </a:gridCol>
                    <a:gridCol w="3387823">
                      <a:extLst>
                        <a:ext uri="{9D8B030D-6E8A-4147-A177-3AD203B41FA5}">
                          <a16:colId xmlns:a16="http://schemas.microsoft.com/office/drawing/2014/main" val="601474821"/>
                        </a:ext>
                      </a:extLst>
                    </a:gridCol>
                    <a:gridCol w="1460646">
                      <a:extLst>
                        <a:ext uri="{9D8B030D-6E8A-4147-A177-3AD203B41FA5}">
                          <a16:colId xmlns:a16="http://schemas.microsoft.com/office/drawing/2014/main" val="73143356"/>
                        </a:ext>
                      </a:extLst>
                    </a:gridCol>
                    <a:gridCol w="1792005">
                      <a:extLst>
                        <a:ext uri="{9D8B030D-6E8A-4147-A177-3AD203B41FA5}">
                          <a16:colId xmlns:a16="http://schemas.microsoft.com/office/drawing/2014/main" val="1686633008"/>
                        </a:ext>
                      </a:extLst>
                    </a:gridCol>
                  </a:tblGrid>
                  <a:tr h="731520"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fr-FR" sz="900" dirty="0">
                              <a:effectLst/>
                            </a:rPr>
                            <a:t> </a:t>
                          </a:r>
                          <a:endParaRPr lang="fr-FR" sz="9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Libellé de l’indicateur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Objectif quantifié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Opération à réaliser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Seuil d’alerte</a:t>
                          </a:r>
                        </a:p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(Si différent de l’objectif)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Commentaire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58395089"/>
                      </a:ext>
                    </a:extLst>
                  </a:tr>
                  <a:tr h="1185203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fr-FR" sz="1400" dirty="0">
                              <a:effectLst/>
                            </a:rPr>
                            <a:t>Activité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vert="vert270" anchor="ctr">
                        <a:solidFill>
                          <a:srgbClr val="00AF9C">
                            <a:alpha val="50196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d’inclusion des patients éligibles au protocole (dans la période d’étude)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Tendre vers 100%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794" marR="50794" marT="0" marB="0" anchor="ctr">
                        <a:blipFill>
                          <a:blip r:embed="rId2"/>
                          <a:stretch>
                            <a:fillRect l="-107865" t="-67742" r="-97004" b="-288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Analyse les causes de refus pour réduire les non-inclusions pour refus</a:t>
                          </a:r>
                        </a:p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(le refus initial n’est pas un indicateur de satisfaction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4671528"/>
                      </a:ext>
                    </a:extLst>
                  </a:tr>
                  <a:tr h="474081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Taux de consultation du médecin généraliste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794" marR="50794" marT="0" marB="0" anchor="ctr">
                        <a:blipFill>
                          <a:blip r:embed="rId2"/>
                          <a:stretch>
                            <a:fillRect l="-107865" t="-410526" r="-97004" b="-6052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Objectif à définir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5407708"/>
                      </a:ext>
                    </a:extLst>
                  </a:tr>
                  <a:tr h="1185203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fr-FR" sz="1400" dirty="0">
                              <a:effectLst/>
                            </a:rPr>
                            <a:t>Qualité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vert="vert270" anchor="ctr">
                        <a:solidFill>
                          <a:srgbClr val="00AF9C">
                            <a:alpha val="50196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reprise du suivi par le médecin généraliste (hors présence d’un critère d’exclusion initial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Tendre vers 0%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794" marR="50794" marT="0" marB="0" anchor="ctr">
                        <a:blipFill>
                          <a:blip r:embed="rId2"/>
                          <a:stretch>
                            <a:fillRect l="-107865" t="-208602" r="-97004" b="-1473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Sortie = reprise du suivi par le médecin généraliste suite à la présence d’un critère d’intervention du médecin généraliste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0945932"/>
                      </a:ext>
                    </a:extLst>
                  </a:tr>
                  <a:tr h="548640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Taux d’évènement indésirable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Tendre vers 0%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794" marR="50794" marT="0" marB="0" anchor="ctr">
                        <a:blipFill>
                          <a:blip r:embed="rId2"/>
                          <a:stretch>
                            <a:fillRect l="-107865" t="-652273" r="-97004" b="-21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Distinguer selon la gravité et selon le type d’évènement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6629731"/>
                      </a:ext>
                    </a:extLst>
                  </a:tr>
                  <a:tr h="513842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Taux de réunion d’analyse des pratiques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Tendre vers 100%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0794" marR="50794" marT="0" marB="0" anchor="ctr">
                        <a:blipFill>
                          <a:blip r:embed="rId2"/>
                          <a:stretch>
                            <a:fillRect l="-107865" t="-827500" r="-97004" b="-1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Au minimum 1/trimestre soit 4/an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0993164"/>
                      </a:ext>
                    </a:extLst>
                  </a:tr>
                  <a:tr h="592601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Délai de prise en charge par le pharmacien ou l’infirmier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Fixer un délai attendu et comparer le taux de patients ayant un RDV en respectant ce délai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Indicateur de résultat</a:t>
                          </a:r>
                        </a:p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Sa réduction = un des objectifs du protocole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0794" marR="50794" marT="0" marB="0" anchor="ctr">
                        <a:solidFill>
                          <a:srgbClr val="00AF9C">
                            <a:alpha val="20000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31304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8ED2D04C-7AB1-BB4B-8AFF-FDADD67CAB05}"/>
              </a:ext>
            </a:extLst>
          </p:cNvPr>
          <p:cNvSpPr txBox="1">
            <a:spLocks/>
          </p:cNvSpPr>
          <p:nvPr/>
        </p:nvSpPr>
        <p:spPr>
          <a:xfrm>
            <a:off x="275426" y="7250293"/>
            <a:ext cx="3432378" cy="31874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33646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7105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405639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940228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81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400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398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60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CF8045-7B7E-2F4C-BFF9-AF035A73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/>
              <a:t>12 sur 12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25150995-674B-D64E-8257-8042D9DBA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615" y="336195"/>
            <a:ext cx="7965135" cy="255498"/>
          </a:xfrm>
        </p:spPr>
        <p:txBody>
          <a:bodyPr/>
          <a:lstStyle/>
          <a:p>
            <a:r>
              <a:rPr lang="fr-FR" sz="1800" dirty="0"/>
              <a:t>PR. 01 – Protocole de coopération « odynophagie chez le patient de 6 à 45 ans 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au 1">
                <a:extLst>
                  <a:ext uri="{FF2B5EF4-FFF2-40B4-BE49-F238E27FC236}">
                    <a16:creationId xmlns:a16="http://schemas.microsoft.com/office/drawing/2014/main" id="{E27EE7AF-EF7A-C243-9BF4-D4ED3CAFDB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9707865"/>
                  </p:ext>
                </p:extLst>
              </p:nvPr>
            </p:nvGraphicFramePr>
            <p:xfrm>
              <a:off x="182880" y="1129883"/>
              <a:ext cx="10293531" cy="51722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312">
                      <a:extLst>
                        <a:ext uri="{9D8B030D-6E8A-4147-A177-3AD203B41FA5}">
                          <a16:colId xmlns:a16="http://schemas.microsoft.com/office/drawing/2014/main" val="2613059320"/>
                        </a:ext>
                      </a:extLst>
                    </a:gridCol>
                    <a:gridCol w="1609870">
                      <a:extLst>
                        <a:ext uri="{9D8B030D-6E8A-4147-A177-3AD203B41FA5}">
                          <a16:colId xmlns:a16="http://schemas.microsoft.com/office/drawing/2014/main" val="1978926457"/>
                        </a:ext>
                      </a:extLst>
                    </a:gridCol>
                    <a:gridCol w="1401109">
                      <a:extLst>
                        <a:ext uri="{9D8B030D-6E8A-4147-A177-3AD203B41FA5}">
                          <a16:colId xmlns:a16="http://schemas.microsoft.com/office/drawing/2014/main" val="2867692207"/>
                        </a:ext>
                      </a:extLst>
                    </a:gridCol>
                    <a:gridCol w="3382526">
                      <a:extLst>
                        <a:ext uri="{9D8B030D-6E8A-4147-A177-3AD203B41FA5}">
                          <a16:colId xmlns:a16="http://schemas.microsoft.com/office/drawing/2014/main" val="4042533284"/>
                        </a:ext>
                      </a:extLst>
                    </a:gridCol>
                    <a:gridCol w="1471171">
                      <a:extLst>
                        <a:ext uri="{9D8B030D-6E8A-4147-A177-3AD203B41FA5}">
                          <a16:colId xmlns:a16="http://schemas.microsoft.com/office/drawing/2014/main" val="1734835316"/>
                        </a:ext>
                      </a:extLst>
                    </a:gridCol>
                    <a:gridCol w="1794543">
                      <a:extLst>
                        <a:ext uri="{9D8B030D-6E8A-4147-A177-3AD203B41FA5}">
                          <a16:colId xmlns:a16="http://schemas.microsoft.com/office/drawing/2014/main" val="4158162790"/>
                        </a:ext>
                      </a:extLst>
                    </a:gridCol>
                  </a:tblGrid>
                  <a:tr h="448983"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fr-FR" sz="1000" dirty="0">
                              <a:effectLst/>
                            </a:rPr>
                            <a:t> </a:t>
                          </a:r>
                          <a:endParaRPr lang="fr-FR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Libellé de l’indicateur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Objectif quantifié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Opération à réaliser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Seuil d’alerte</a:t>
                          </a:r>
                        </a:p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(Si différent de l’objectif)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Commentaire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0820397"/>
                      </a:ext>
                    </a:extLst>
                  </a:tr>
                  <a:tr h="582186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fr-FR" sz="1400" dirty="0">
                              <a:effectLst/>
                            </a:rPr>
                            <a:t>Suivi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vert="vert270" anchor="ctr">
                        <a:solidFill>
                          <a:srgbClr val="00AF9C">
                            <a:alpha val="50196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prescriptions pertinentes d’antibiotiques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Tendre vers 100%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fr-F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fr-F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𝑁𝑜𝑚𝑏𝑟𝑒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𝑝𝑟𝑒𝑠𝑐𝑟𝑖𝑝𝑡𝑖𝑜𝑛𝑠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fr-FR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  <m:sup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𝑎𝑛𝑡𝑖𝑏𝑖𝑜𝑡𝑖𝑞𝑢𝑒𝑠</m:t>
                                        </m:r>
                                      </m:num>
                                      <m:den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𝑁𝑜𝑚𝑏𝑟𝑒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𝑝𝑎𝑡𝑖𝑒𝑛𝑡𝑠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𝑎𝑣𝑒𝑐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𝑢𝑛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𝑇𝐷𝑅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𝑝𝑜𝑠𝑖𝑡𝑖𝑓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5903122"/>
                      </a:ext>
                    </a:extLst>
                  </a:tr>
                  <a:tr h="777620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Taux d’arrêts de travail prescrits par les pharmaciens et les infirmiers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fr-F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fr-F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𝑁𝑜𝑚𝑏𝑟𝑒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sSup>
                                          <m:sSupPr>
                                            <m:ctrlPr>
                                              <a:rPr lang="fr-FR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  <m:sup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𝑎𝑟𝑟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ê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𝑡𝑟𝑎𝑣𝑎𝑖𝑙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𝑝𝑟𝑒𝑠𝑐𝑟𝑖𝑡𝑠</m:t>
                                        </m:r>
                                      </m:num>
                                      <m:den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𝑁𝑜𝑚𝑏𝑟𝑒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𝑝𝑎𝑡𝑖𝑒𝑛𝑡𝑠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𝑖𝑛𝑐𝑙𝑢𝑠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𝑑𝑎𝑛𝑠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𝑙𝑒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𝑝𝑟𝑜𝑡𝑜𝑐𝑜𝑙𝑒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Cela suppose que les arrêts de travail sont remis aux patients qui le nécessitent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9349478"/>
                      </a:ext>
                    </a:extLst>
                  </a:tr>
                  <a:tr h="592472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Durée moyenne des arrêts de travail prescrits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Comparer avec la durée moyenne des arrêts de travail prescrits chez le médecin généraliste pour une même population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Recueillir également la durée minimum et maximum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5552281"/>
                      </a:ext>
                    </a:extLst>
                  </a:tr>
                  <a:tr h="648017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</a:t>
                          </a:r>
                          <a:r>
                            <a:rPr lang="fr-FR" sz="1200" dirty="0" err="1">
                              <a:effectLst/>
                            </a:rPr>
                            <a:t>re</a:t>
                          </a:r>
                          <a:r>
                            <a:rPr lang="fr-FR" sz="1200" dirty="0">
                              <a:effectLst/>
                            </a:rPr>
                            <a:t>-consultation après inclusion dans le protocole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Tendre vers 0%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fr-F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fr-F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𝑁𝑜𝑚𝑏𝑟𝑒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𝑝𝑎𝑡𝑖𝑒𝑛𝑡𝑠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𝑎𝑦𝑎𝑛𝑡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é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𝑐𝑜𝑛𝑠𝑢𝑙𝑡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é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𝑎𝑝𝑟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è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𝑖𝑛𝑐𝑙𝑢𝑠𝑖𝑜𝑛</m:t>
                                        </m:r>
                                      </m:num>
                                      <m:den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𝑁𝑜𝑚𝑏𝑟𝑒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𝑝𝑎𝑡𝑖𝑒𝑛𝑡𝑠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a:rPr lang="fr-FR" sz="1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𝑖𝑛𝑐𝑙𝑢𝑠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988482"/>
                      </a:ext>
                    </a:extLst>
                  </a:tr>
                  <a:tr h="582186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fr-FR" sz="1400" dirty="0">
                              <a:effectLst/>
                            </a:rPr>
                            <a:t>Satisfaction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vert="vert270" anchor="ctr">
                        <a:solidFill>
                          <a:srgbClr val="00AF9C">
                            <a:alpha val="50196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satisfaction des patients inclus au protocole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Tendre vers 100%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fr-F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fr-F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eqArr>
                                          <m:eqArrPr>
                                            <m:ctrlPr>
                                              <a:rPr lang="fr-FR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𝑁𝑜𝑚𝑏𝑟𝑒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𝑝𝑎𝑡𝑖𝑒𝑛𝑡𝑠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𝑎𝑦𝑎𝑛𝑡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𝑝𝑜𝑛𝑑𝑢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"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oui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"  à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𝑙𝑎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𝑞𝑢𝑒𝑠𝑡𝑖𝑜𝑛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: </m:t>
                                            </m:r>
                                          </m:e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"ê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𝑡𝑒𝑠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𝑣𝑜𝑢𝑠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𝑠𝑎𝑡𝑖𝑠𝑓𝑎𝑖𝑡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𝑙𝑎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𝑝𝑟𝑖𝑠𝑒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𝑒𝑛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𝑐h𝑎𝑟𝑔𝑒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"</m:t>
                                            </m:r>
                                          </m:e>
                                        </m:eqArr>
                                      </m:num>
                                      <m:den>
                                        <m:eqArr>
                                          <m:eqArrPr>
                                            <m:ctrlPr>
                                              <a:rPr lang="fr-FR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𝑁𝑜𝑚𝑏𝑟𝑒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𝑝𝑎𝑡𝑖𝑒𝑛𝑡𝑠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𝑖𝑛𝑐𝑙𝑢𝑠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𝑎𝑦𝑎𝑛𝑡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𝑝𝑜𝑛𝑑𝑢</m:t>
                                            </m:r>
                                          </m:e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𝑞𝑢𝑒𝑠𝑡𝑖𝑜𝑛𝑛𝑎𝑖𝑟𝑒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𝑠𝑎𝑡𝑖𝑠𝑓𝑎𝑐𝑡𝑖𝑜𝑛</m:t>
                                            </m:r>
                                          </m:e>
                                        </m:eqAr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9876003"/>
                      </a:ext>
                    </a:extLst>
                  </a:tr>
                  <a:tr h="582186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satisfaction des pharmaciens et des infirmiers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Tendre vers 100%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fr-F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fr-F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eqArr>
                                          <m:eqArrPr>
                                            <m:ctrlPr>
                                              <a:rPr lang="fr-FR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𝑁𝑜𝑚𝑏𝑟𝑒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𝑝h𝑎𝑟𝑚𝑎𝑐𝑖𝑒𝑛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𝑒𝑡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fr-FR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fr-FR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𝑑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fr-FR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′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𝑖𝑛𝑓𝑖𝑟𝑚𝑖𝑒𝑟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𝑎𝑦𝑎𝑛𝑡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𝑝𝑜𝑛𝑑𝑢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"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oui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" à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𝑙𝑎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𝑞𝑢𝑒𝑠𝑡𝑖𝑜𝑛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: </m:t>
                                            </m:r>
                                          </m:e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"ê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𝑡𝑒𝑠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𝑣𝑜𝑢𝑠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𝑠𝑎𝑡𝑖𝑠𝑓𝑎𝑖𝑡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𝑝𝑟𝑜𝑡𝑜𝑐𝑜𝑙𝑒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"</m:t>
                                            </m:r>
                                          </m:e>
                                        </m:eqArr>
                                      </m:num>
                                      <m:den>
                                        <m:eqArr>
                                          <m:eqArrPr>
                                            <m:ctrlPr>
                                              <a:rPr lang="fr-FR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𝑁𝑜𝑚𝑏𝑟𝑒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𝑝h𝑎𝑟𝑚𝑎𝑐𝑖𝑒𝑛𝑠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𝑒𝑡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fr-FR" sz="1200" i="1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fr-FR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𝑑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fr-FR" sz="1200">
                                                    <a:effectLst/>
                                                    <a:latin typeface="Cambria Math" panose="02040503050406030204" pitchFamily="18" charset="0"/>
                                                  </a:rPr>
                                                  <m:t>′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𝑖𝑛𝑓𝑖𝑟𝑚𝑖𝑒𝑟𝑠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𝑎𝑦𝑎𝑛𝑡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𝑝𝑜𝑛𝑑𝑢</m:t>
                                            </m:r>
                                          </m:e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𝑞𝑢𝑒𝑠𝑡𝑖𝑜𝑛𝑛𝑎𝑖𝑟𝑒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𝑠𝑎𝑡𝑖𝑠𝑓𝑎𝑐𝑡𝑖𝑜𝑛</m:t>
                                            </m:r>
                                          </m:e>
                                        </m:eqAr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2934529"/>
                      </a:ext>
                    </a:extLst>
                  </a:tr>
                  <a:tr h="582186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satisfaction des médecins généralistes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Tendre vers 100%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fr-FR" sz="1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fr-FR" sz="1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eqArr>
                                          <m:eqArrPr>
                                            <m:ctrlPr>
                                              <a:rPr lang="fr-FR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𝑁𝑜𝑚𝑏𝑟𝑒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𝑑𝑒𝑐𝑖𝑛𝑠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𝑎𝑦𝑎𝑛𝑡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𝑝𝑜𝑛𝑑𝑢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"</m:t>
                                            </m:r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oui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" à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𝑙𝑎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𝑞𝑢𝑒𝑠𝑡𝑖𝑜𝑛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: </m:t>
                                            </m:r>
                                          </m:e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"ê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𝑡𝑒𝑠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𝑣𝑜𝑢𝑠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𝑠𝑎𝑡𝑖𝑠𝑓𝑎𝑖𝑡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𝑝𝑟𝑜𝑡𝑜𝑐𝑜𝑙𝑒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"</m:t>
                                            </m:r>
                                          </m:e>
                                        </m:eqArr>
                                      </m:num>
                                      <m:den>
                                        <m:eqArr>
                                          <m:eqArrPr>
                                            <m:ctrlPr>
                                              <a:rPr lang="fr-FR" sz="12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eqArrPr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𝑁𝑜𝑚𝑏𝑟𝑒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𝑑𝑒𝑐𝑖𝑛𝑠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𝑎𝑦𝑎𝑛𝑡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é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𝑝𝑜𝑛𝑑𝑢</m:t>
                                            </m:r>
                                          </m:e>
                                          <m:e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𝑎𝑢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𝑞𝑢𝑒𝑠𝑡𝑖𝑜𝑛𝑛𝑎𝑖𝑟𝑒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  <m:r>
                                              <a:rPr lang="fr-FR" sz="12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𝑠𝑎𝑡𝑖𝑠𝑓𝑎𝑐𝑡𝑖𝑜𝑛</m:t>
                                            </m:r>
                                          </m:e>
                                        </m:eqAr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27253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au 1">
                <a:extLst>
                  <a:ext uri="{FF2B5EF4-FFF2-40B4-BE49-F238E27FC236}">
                    <a16:creationId xmlns:a16="http://schemas.microsoft.com/office/drawing/2014/main" id="{E27EE7AF-EF7A-C243-9BF4-D4ED3CAFDB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9707865"/>
                  </p:ext>
                </p:extLst>
              </p:nvPr>
            </p:nvGraphicFramePr>
            <p:xfrm>
              <a:off x="182880" y="1129883"/>
              <a:ext cx="10293531" cy="51722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34312">
                      <a:extLst>
                        <a:ext uri="{9D8B030D-6E8A-4147-A177-3AD203B41FA5}">
                          <a16:colId xmlns:a16="http://schemas.microsoft.com/office/drawing/2014/main" val="2613059320"/>
                        </a:ext>
                      </a:extLst>
                    </a:gridCol>
                    <a:gridCol w="1609870">
                      <a:extLst>
                        <a:ext uri="{9D8B030D-6E8A-4147-A177-3AD203B41FA5}">
                          <a16:colId xmlns:a16="http://schemas.microsoft.com/office/drawing/2014/main" val="1978926457"/>
                        </a:ext>
                      </a:extLst>
                    </a:gridCol>
                    <a:gridCol w="1401109">
                      <a:extLst>
                        <a:ext uri="{9D8B030D-6E8A-4147-A177-3AD203B41FA5}">
                          <a16:colId xmlns:a16="http://schemas.microsoft.com/office/drawing/2014/main" val="2867692207"/>
                        </a:ext>
                      </a:extLst>
                    </a:gridCol>
                    <a:gridCol w="3382526">
                      <a:extLst>
                        <a:ext uri="{9D8B030D-6E8A-4147-A177-3AD203B41FA5}">
                          <a16:colId xmlns:a16="http://schemas.microsoft.com/office/drawing/2014/main" val="4042533284"/>
                        </a:ext>
                      </a:extLst>
                    </a:gridCol>
                    <a:gridCol w="1471171">
                      <a:extLst>
                        <a:ext uri="{9D8B030D-6E8A-4147-A177-3AD203B41FA5}">
                          <a16:colId xmlns:a16="http://schemas.microsoft.com/office/drawing/2014/main" val="1734835316"/>
                        </a:ext>
                      </a:extLst>
                    </a:gridCol>
                    <a:gridCol w="1794543">
                      <a:extLst>
                        <a:ext uri="{9D8B030D-6E8A-4147-A177-3AD203B41FA5}">
                          <a16:colId xmlns:a16="http://schemas.microsoft.com/office/drawing/2014/main" val="4158162790"/>
                        </a:ext>
                      </a:extLst>
                    </a:gridCol>
                  </a:tblGrid>
                  <a:tr h="731520"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fr-FR" sz="1000" dirty="0">
                              <a:effectLst/>
                            </a:rPr>
                            <a:t> </a:t>
                          </a:r>
                          <a:endParaRPr lang="fr-FR" sz="1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Libellé de l’indicateur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Objectif quantifié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Opération à réaliser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Seuil d’alerte</a:t>
                          </a:r>
                        </a:p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(Si différent de l’objectif)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600" dirty="0">
                              <a:effectLst/>
                            </a:rPr>
                            <a:t>Commentaire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70820397"/>
                      </a:ext>
                    </a:extLst>
                  </a:tr>
                  <a:tr h="582186">
                    <a:tc rowSpan="4">
                      <a:txBody>
                        <a:bodyPr/>
                        <a:lstStyle/>
                        <a:p>
                          <a:pPr algn="ctr"/>
                          <a:r>
                            <a:rPr lang="fr-FR" sz="1400" dirty="0">
                              <a:effectLst/>
                            </a:rPr>
                            <a:t>Suivi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vert="vert270" anchor="ctr">
                        <a:solidFill>
                          <a:srgbClr val="00AF9C">
                            <a:alpha val="50196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prescriptions pertinentes d’antibiotiques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Tendre vers 100%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5544" marR="55544" marT="0" marB="0" anchor="ctr">
                        <a:blipFill>
                          <a:blip r:embed="rId2"/>
                          <a:stretch>
                            <a:fillRect l="-107865" t="-134783" r="-97378" b="-6673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5903122"/>
                      </a:ext>
                    </a:extLst>
                  </a:tr>
                  <a:tr h="777620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Taux d’arrêts de travail prescrits par les pharmaciens et les infirmiers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5544" marR="55544" marT="0" marB="0" anchor="ctr">
                        <a:blipFill>
                          <a:blip r:embed="rId2"/>
                          <a:stretch>
                            <a:fillRect l="-107865" t="-177049" r="-97378" b="-4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Cela suppose que les arrêts de travail sont remis aux patients qui le nécessitent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9349478"/>
                      </a:ext>
                    </a:extLst>
                  </a:tr>
                  <a:tr h="592472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Durée moyenne des arrêts de travail prescrits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Comparer avec la durée moyenne des arrêts de travail prescrits chez le médecin généraliste pour une même population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Recueillir également la durée minimum et maximum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45552281"/>
                      </a:ext>
                    </a:extLst>
                  </a:tr>
                  <a:tr h="648017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</a:t>
                          </a:r>
                          <a:r>
                            <a:rPr lang="fr-FR" sz="1200" dirty="0" err="1">
                              <a:effectLst/>
                            </a:rPr>
                            <a:t>re</a:t>
                          </a:r>
                          <a:r>
                            <a:rPr lang="fr-FR" sz="1200" dirty="0">
                              <a:effectLst/>
                            </a:rPr>
                            <a:t>-consultation après inclusion dans le protocole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Tendre vers 0%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5544" marR="55544" marT="0" marB="0" anchor="ctr">
                        <a:blipFill>
                          <a:blip r:embed="rId2"/>
                          <a:stretch>
                            <a:fillRect l="-107865" t="-423529" r="-97378" b="-290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96988482"/>
                      </a:ext>
                    </a:extLst>
                  </a:tr>
                  <a:tr h="582186">
                    <a:tc rowSpan="3">
                      <a:txBody>
                        <a:bodyPr/>
                        <a:lstStyle/>
                        <a:p>
                          <a:pPr algn="ctr"/>
                          <a:r>
                            <a:rPr lang="fr-FR" sz="1400" dirty="0">
                              <a:effectLst/>
                            </a:rPr>
                            <a:t>Satisfaction</a:t>
                          </a:r>
                          <a:endParaRPr lang="fr-FR" sz="1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vert="vert270" anchor="ctr">
                        <a:solidFill>
                          <a:srgbClr val="00AF9C">
                            <a:alpha val="50196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satisfaction des patients inclus au protocole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Tendre vers 100%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5544" marR="55544" marT="0" marB="0" anchor="ctr">
                        <a:blipFill>
                          <a:blip r:embed="rId2"/>
                          <a:stretch>
                            <a:fillRect l="-107865" t="-568085" r="-97378" b="-2148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>
                              <a:effectLst/>
                            </a:rPr>
                            <a:t> </a:t>
                          </a:r>
                          <a:endParaRPr lang="fr-FR" sz="1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9876003"/>
                      </a:ext>
                    </a:extLst>
                  </a:tr>
                  <a:tr h="676021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satisfaction des pharmaciens et des infirmiers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Tendre vers 100%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5544" marR="55544" marT="0" marB="0" anchor="ctr">
                        <a:blipFill>
                          <a:blip r:embed="rId2"/>
                          <a:stretch>
                            <a:fillRect l="-107865" t="-592453" r="-97378" b="-905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12934529"/>
                      </a:ext>
                    </a:extLst>
                  </a:tr>
                  <a:tr h="582186">
                    <a:tc vMerge="1"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Taux de satisfaction des médecins généralistes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Tendre vers 100%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marL="55544" marR="55544" marT="0" marB="0" anchor="ctr">
                        <a:blipFill>
                          <a:blip r:embed="rId2"/>
                          <a:stretch>
                            <a:fillRect l="-107865" t="-797826" r="-97378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1200" dirty="0">
                              <a:effectLst/>
                            </a:rPr>
                            <a:t> </a:t>
                          </a:r>
                          <a:endParaRPr lang="fr-FR" sz="1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5544" marR="55544" marT="0" marB="0" anchor="ctr">
                        <a:solidFill>
                          <a:srgbClr val="00AF9C">
                            <a:alpha val="19608"/>
                          </a:srgb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27253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43B14383-EDD7-7844-96E8-68062446573C}"/>
              </a:ext>
            </a:extLst>
          </p:cNvPr>
          <p:cNvSpPr txBox="1">
            <a:spLocks/>
          </p:cNvSpPr>
          <p:nvPr/>
        </p:nvSpPr>
        <p:spPr>
          <a:xfrm>
            <a:off x="275426" y="7250293"/>
            <a:ext cx="3432378" cy="318747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755934" rtl="0" eaLnBrk="1" fontAlgn="auto" latinLnBrk="0" hangingPunct="1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49417" indent="-171450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33646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338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87105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405639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940228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812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400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3987" indent="-267294" algn="l" defTabSz="1069173" rtl="0" eaLnBrk="1" latinLnBrk="0" hangingPunct="1">
              <a:lnSpc>
                <a:spcPct val="90000"/>
              </a:lnSpc>
              <a:spcBef>
                <a:spcPts val="584"/>
              </a:spcBef>
              <a:buFont typeface="Arial" panose="020B0604020202020204" pitchFamily="34" charset="0"/>
              <a:buChar char="•"/>
              <a:defRPr sz="21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/>
              <a:t>Nom et adresse de la structure pluriprofessionnelle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84210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9" id="{C1FC0C0B-F2B9-014A-8F1D-F25ACD3DCBFE}" vid="{8B702984-C37C-2B4D-93C8-BAE3C8DDB13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15</TotalTime>
  <Words>406</Words>
  <Application>Microsoft Macintosh PowerPoint</Application>
  <PresentationFormat>Personnalisé</PresentationFormat>
  <Paragraphs>92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Cambria Math</vt:lpstr>
      <vt:lpstr>Thème Office</vt:lpstr>
      <vt:lpstr>PR. 01 – Protocole de coopération « odynophagie chez le patient de 6 à 45 ans »</vt:lpstr>
      <vt:lpstr>PR. 01 – Protocole de coopération « odynophagie chez le patient de 6 à 45 ans 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PR. 01 – Protocole de coopération « odynophagie chez le patient de 6 à 45 ans »</dc:title>
  <dc:creator>Thibault Gaillard</dc:creator>
  <cp:lastModifiedBy>Thibault Gaillard</cp:lastModifiedBy>
  <cp:revision>4</cp:revision>
  <cp:lastPrinted>2021-10-11T08:39:40Z</cp:lastPrinted>
  <dcterms:created xsi:type="dcterms:W3CDTF">2021-10-14T10:34:00Z</dcterms:created>
  <dcterms:modified xsi:type="dcterms:W3CDTF">2021-10-18T15:00:27Z</dcterms:modified>
</cp:coreProperties>
</file>