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9C"/>
    <a:srgbClr val="97D8CD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5865"/>
  </p:normalViewPr>
  <p:slideViewPr>
    <p:cSldViewPr snapToGrid="0" snapToObjects="1">
      <p:cViewPr varScale="1">
        <p:scale>
          <a:sx n="69" d="100"/>
          <a:sy n="69" d="100"/>
        </p:scale>
        <p:origin x="2624" y="224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>
              <a:buNone/>
              <a:defRPr sz="1800">
                <a:solidFill>
                  <a:srgbClr val="00AF9C"/>
                </a:solidFill>
              </a:defRPr>
            </a:lvl2pPr>
            <a:lvl3pPr marL="755934" indent="0">
              <a:buNone/>
              <a:defRPr sz="1600">
                <a:solidFill>
                  <a:srgbClr val="00AF9C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AF9C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2"/>
            <a:ext cx="7559674" cy="393690"/>
          </a:xfrm>
          <a:prstGeom prst="rect">
            <a:avLst/>
          </a:prstGeom>
          <a:solidFill>
            <a:srgbClr val="00AF9C">
              <a:alpha val="5058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00A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487954"/>
            <a:ext cx="757824" cy="701457"/>
          </a:xfrm>
          <a:prstGeom prst="plaque">
            <a:avLst>
              <a:gd name="adj" fmla="val 50000"/>
            </a:avLst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487953"/>
            <a:ext cx="757824" cy="701457"/>
          </a:xfrm>
          <a:prstGeom prst="plaque">
            <a:avLst>
              <a:gd name="adj" fmla="val 50000"/>
            </a:avLst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5145849" y="-101126"/>
            <a:ext cx="241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Protocole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C1432-1E18-ED47-8BEB-F5C60171B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7" y="1274183"/>
            <a:ext cx="6520220" cy="8830869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fr-FR" dirty="0">
                <a:cs typeface="Calibri" panose="020F0502020204030204" pitchFamily="34" charset="0"/>
              </a:rPr>
              <a:t>Annexe 1 : critères d’exclusion</a:t>
            </a:r>
          </a:p>
          <a:p>
            <a:r>
              <a:rPr lang="fr-FR" b="1" u="sng" dirty="0"/>
              <a:t>Critères d’exclusion lors de l’interrogatoire et de l’examen du dossier :</a:t>
            </a:r>
            <a:endParaRPr lang="fr-FR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Age &lt;6 ans et &gt;45 ans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Durée d’évolution des symptômes au-delà de 8 jours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Retour de voyage avec fièvre dans les 2 à 5 jours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Statut vaccinal : DTP de plus de 20 ans ou non renseigné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Toux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Éruptions cutanées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Fièvre &gt;39,5°C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Troubles digestifs importants chez l’enfant (vomissements/diarrhée)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Grossesse avérée ou non exclue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Immunodépression : due à une pathologie (VIH) ou à un traitement (corticothérapie, immunosuppresseurs, chimiothérapie…)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Insuffisance rénale chronique DFG &lt; 30mL/min connue (selon CKD EPI)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Le patient est vu pour la 2</a:t>
            </a:r>
            <a:r>
              <a:rPr lang="fr-FR" baseline="30000" dirty="0"/>
              <a:t>ème</a:t>
            </a:r>
            <a:r>
              <a:rPr lang="fr-FR" dirty="0"/>
              <a:t> fois par un pharmacien d’officine ou un infirmier diplômé d’état dans le cadre de ce protocole dans les 6 mois suivant le premier épisode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Antibiothérapie en cours pour un autre motif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Épisode similaire dans les 15 jours précédents</a:t>
            </a:r>
          </a:p>
          <a:p>
            <a:r>
              <a:rPr lang="fr-FR" dirty="0"/>
              <a:t> </a:t>
            </a:r>
          </a:p>
          <a:p>
            <a:r>
              <a:rPr lang="fr-FR" b="1" u="sng" dirty="0"/>
              <a:t>Critères d’exclusion lors de l’examen clinique :</a:t>
            </a:r>
            <a:endParaRPr lang="fr-FR" dirty="0"/>
          </a:p>
          <a:p>
            <a:pPr lvl="0"/>
            <a:r>
              <a:rPr lang="fr-FR" dirty="0"/>
              <a:t>Premiers signes cliniques d’exclusion 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Angine </a:t>
            </a:r>
            <a:r>
              <a:rPr lang="fr-FR" dirty="0" err="1"/>
              <a:t>ulcéro</a:t>
            </a:r>
            <a:r>
              <a:rPr lang="fr-FR" dirty="0"/>
              <a:t>-nécrotique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/>
              <a:t>Herpangine</a:t>
            </a: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Angine </a:t>
            </a:r>
            <a:r>
              <a:rPr lang="fr-FR" dirty="0" err="1"/>
              <a:t>pseudo-membraneuse</a:t>
            </a: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Altération de l’état général, fièvre &gt;39,5°C, </a:t>
            </a:r>
            <a:r>
              <a:rPr lang="fr-FR" dirty="0" err="1"/>
              <a:t>tismus</a:t>
            </a: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/>
              <a:t>Hypersialorrhée</a:t>
            </a:r>
            <a:endParaRPr lang="fr-FR" dirty="0"/>
          </a:p>
          <a:p>
            <a:pPr lvl="0"/>
            <a:endParaRPr lang="fr-FR" dirty="0"/>
          </a:p>
          <a:p>
            <a:pPr lvl="0"/>
            <a:r>
              <a:rPr lang="fr-FR" dirty="0"/>
              <a:t>Signes évocateurs d’un phlegmon de l’amygdale ou d’une complication locorégionale 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Déviation médiale de l’amygdale, Œdème ou voussure du voile, Luette déviée du côté sain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Difficultés à parler ou respirer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Cervicalgie concomitante (torticolis)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Constantes altérées 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Tachycardie &gt;110/min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Fréquence respiratoire &gt; 20/min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Tension artérielle &lt;90/60 </a:t>
            </a:r>
            <a:r>
              <a:rPr lang="fr-FR" dirty="0" err="1"/>
              <a:t>mmHg</a:t>
            </a:r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b="1" u="sng" dirty="0"/>
              <a:t>Critères d’exclusion durant la prise en charge </a:t>
            </a:r>
            <a:endParaRPr lang="fr-FR" dirty="0"/>
          </a:p>
          <a:p>
            <a:pPr lvl="0"/>
            <a:r>
              <a:rPr lang="fr-FR" dirty="0"/>
              <a:t>Le patient ou son représentant légal refuse le protocole</a:t>
            </a:r>
          </a:p>
          <a:p>
            <a:pPr lvl="0"/>
            <a:r>
              <a:rPr lang="fr-FR" dirty="0"/>
              <a:t>Doute de l’IDE ou du pharmacien d’officine au cours de la prise en charge</a:t>
            </a:r>
          </a:p>
          <a:p>
            <a:endParaRPr lang="fr-FR" dirty="0">
              <a:cs typeface="Calibri" panose="020F0502020204030204" pitchFamily="34" charset="0"/>
            </a:endParaRPr>
          </a:p>
          <a:p>
            <a:endParaRPr lang="fr-FR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10 sur 12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94575AF9-52AD-614A-B73B-33C2F9C7A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75488"/>
            <a:ext cx="7229014" cy="361356"/>
          </a:xfrm>
        </p:spPr>
        <p:txBody>
          <a:bodyPr/>
          <a:lstStyle/>
          <a:p>
            <a:r>
              <a:rPr lang="fr-FR" sz="1600" dirty="0"/>
              <a:t>PR. 01 – Protocole de coopération « odynophagie chez le patient de 6 à 45 ans »</a:t>
            </a:r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0BE69E35-0E53-C346-86F9-48359D3407D6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0638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8" id="{C8FB5F77-EC6E-9C46-92D1-305C4FA82C85}" vid="{4F3A61D9-31EC-364E-AD71-7E392E83393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14</TotalTime>
  <Words>303</Words>
  <Application>Microsoft Macintosh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Thème Office</vt:lpstr>
      <vt:lpstr>PR. 01 – Protocole de coopération « odynophagie chez le patient de 6 à 45 ans 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PR. 01 – Protocole de coopération « odynophagie chez le patient de 6 à 45 ans »</dc:title>
  <dc:creator>Thibault Gaillard</dc:creator>
  <cp:lastModifiedBy>Thibault Gaillard</cp:lastModifiedBy>
  <cp:revision>7</cp:revision>
  <cp:lastPrinted>2021-10-11T08:39:40Z</cp:lastPrinted>
  <dcterms:created xsi:type="dcterms:W3CDTF">2021-10-14T10:21:27Z</dcterms:created>
  <dcterms:modified xsi:type="dcterms:W3CDTF">2021-10-18T14:54:28Z</dcterms:modified>
</cp:coreProperties>
</file>