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93CBFF"/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72"/>
  </p:normalViewPr>
  <p:slideViewPr>
    <p:cSldViewPr snapToGrid="0" snapToObjects="1">
      <p:cViewPr varScale="1">
        <p:scale>
          <a:sx n="70" d="100"/>
          <a:sy n="70" d="100"/>
        </p:scale>
        <p:origin x="2592" y="18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96FF"/>
                </a:solidFill>
              </a:defRPr>
            </a:lvl2pPr>
            <a:lvl3pPr marL="755934" indent="0">
              <a:buNone/>
              <a:defRPr sz="1600">
                <a:solidFill>
                  <a:srgbClr val="0096FF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96FF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96FF"/>
              </a:solidFill>
            </a:endParaRPr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3901441" y="-101126"/>
            <a:ext cx="365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75488"/>
            <a:ext cx="6857067" cy="361356"/>
          </a:xfrm>
        </p:spPr>
        <p:txBody>
          <a:bodyPr/>
          <a:lstStyle/>
          <a:p>
            <a:r>
              <a:rPr lang="fr-FR" dirty="0"/>
              <a:t>E. 02 – Synthèse de la prise en charge (destinée au patient)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97" y="1036097"/>
            <a:ext cx="6520220" cy="98775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Vous avez donné votre consentement pour votre inclusion dans le protocole de coopération entre médecins généralistes, pharmaciens d’officine et infirmiers diplômés d’état (IDE) « Odynophagie chez les patients de 6 à 45 ans »</a:t>
            </a:r>
          </a:p>
          <a:p>
            <a:pPr algn="just"/>
            <a:r>
              <a:rPr lang="fr-FR" b="1" u="sng" dirty="0"/>
              <a:t>Important :</a:t>
            </a:r>
            <a:r>
              <a:rPr lang="fr-FR" dirty="0"/>
              <a:t> si vos symptômes persistent s’aggravent ou si de nouveaux symptômes apparaissent, consultez votre médecin traitant et présentez-lui ce document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 sur 1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9A5C2F7-9940-0247-9EE5-85D9F007CFA7}"/>
              </a:ext>
            </a:extLst>
          </p:cNvPr>
          <p:cNvSpPr txBox="1">
            <a:spLocks/>
          </p:cNvSpPr>
          <p:nvPr/>
        </p:nvSpPr>
        <p:spPr>
          <a:xfrm>
            <a:off x="518497" y="4527901"/>
            <a:ext cx="6520220" cy="5059748"/>
          </a:xfrm>
          <a:prstGeom prst="rect">
            <a:avLst/>
          </a:prstGeom>
          <a:ln w="38100">
            <a:solidFill>
              <a:srgbClr val="0096FF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8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dirty="0"/>
              <a:t>Synthèse de la prise en charge</a:t>
            </a:r>
          </a:p>
          <a:p>
            <a:r>
              <a:rPr lang="fr-FR" sz="4400" dirty="0"/>
              <a:t>Date et heure de la prise en charge…………………………………………………………………………………..</a:t>
            </a:r>
          </a:p>
          <a:p>
            <a:r>
              <a:rPr lang="fr-FR" sz="4400" b="1" u="sng" dirty="0"/>
              <a:t>Décision finale de prise en charge</a:t>
            </a:r>
            <a:r>
              <a:rPr lang="fr-FR" sz="4400" b="1" dirty="0"/>
              <a:t> : </a:t>
            </a:r>
          </a:p>
          <a:p>
            <a:r>
              <a:rPr lang="fr-FR" sz="4400" dirty="0"/>
              <a:t>	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Prise en charge au cabinet infirmier ou à l’officine</a:t>
            </a:r>
          </a:p>
          <a:p>
            <a:r>
              <a:rPr lang="fr-FR" sz="4400" dirty="0"/>
              <a:t>	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Réorientation vers le médecin traitant (préciser la raison)………………………………..</a:t>
            </a:r>
          </a:p>
          <a:p>
            <a:r>
              <a:rPr lang="fr-FR" sz="4400" dirty="0"/>
              <a:t> </a:t>
            </a:r>
          </a:p>
          <a:p>
            <a:r>
              <a:rPr lang="fr-FR" sz="4400" b="1" u="sng" dirty="0"/>
              <a:t>Déroulé de la prise en charge</a:t>
            </a:r>
            <a:r>
              <a:rPr lang="fr-FR" sz="4400" b="1" dirty="0"/>
              <a:t> :</a:t>
            </a:r>
          </a:p>
          <a:p>
            <a:pPr indent="449580"/>
            <a:r>
              <a:rPr lang="fr-FR" sz="4400" dirty="0"/>
              <a:t>Présence de critères d’exclusion à l’interrogatoire :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Oui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Non </a:t>
            </a:r>
          </a:p>
          <a:p>
            <a:pPr indent="449580"/>
            <a:r>
              <a:rPr lang="fr-FR" sz="4400" dirty="0"/>
              <a:t>Présence de critères d’exclusion à l’examen clinique :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Oui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Non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Non fait </a:t>
            </a:r>
          </a:p>
          <a:p>
            <a:pPr indent="449580"/>
            <a:r>
              <a:rPr lang="fr-FR" sz="4400" dirty="0"/>
              <a:t>Le score de Mac-Isaac </a:t>
            </a:r>
            <a:r>
              <a:rPr lang="fr-FR" sz="4400" dirty="0" err="1"/>
              <a:t>a-t-il</a:t>
            </a:r>
            <a:r>
              <a:rPr lang="fr-FR" sz="4400" dirty="0"/>
              <a:t> été réalisé ?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Oui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Non </a:t>
            </a:r>
          </a:p>
          <a:p>
            <a:r>
              <a:rPr lang="fr-FR" sz="4400" dirty="0"/>
              <a:t>		Si oui, indiquer le score……………………..</a:t>
            </a:r>
          </a:p>
          <a:p>
            <a:r>
              <a:rPr lang="fr-FR" sz="4400" dirty="0"/>
              <a:t>		Si non, préciser la raison……………………</a:t>
            </a:r>
          </a:p>
          <a:p>
            <a:r>
              <a:rPr lang="fr-FR" sz="4400" dirty="0"/>
              <a:t>              Le TDR </a:t>
            </a:r>
            <a:r>
              <a:rPr lang="fr-FR" sz="4400" dirty="0" err="1"/>
              <a:t>a-t-il</a:t>
            </a:r>
            <a:r>
              <a:rPr lang="fr-FR" sz="4400" dirty="0"/>
              <a:t> été réalisé ?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Oui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Non  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Impossible (préciser) ………………………</a:t>
            </a:r>
          </a:p>
          <a:p>
            <a:r>
              <a:rPr lang="fr-FR" sz="4400" dirty="0"/>
              <a:t>		Marque et modèle…………………………….</a:t>
            </a:r>
          </a:p>
          <a:p>
            <a:r>
              <a:rPr lang="fr-FR" sz="4400" dirty="0"/>
              <a:t>		N° de lot…………………………………………….</a:t>
            </a:r>
          </a:p>
          <a:p>
            <a:r>
              <a:rPr lang="fr-FR" sz="4400" dirty="0"/>
              <a:t>		Date d’expiration……………………………….</a:t>
            </a:r>
          </a:p>
          <a:p>
            <a:r>
              <a:rPr lang="fr-FR" sz="4400" dirty="0"/>
              <a:t> </a:t>
            </a:r>
          </a:p>
          <a:p>
            <a:r>
              <a:rPr lang="fr-FR" sz="4400" b="1" u="sng" dirty="0"/>
              <a:t>Médicaments prescrits (ne vaut pas prescription)</a:t>
            </a:r>
            <a:endParaRPr lang="fr-FR" sz="4400" b="1" dirty="0"/>
          </a:p>
          <a:p>
            <a:r>
              <a:rPr lang="fr-FR" sz="4400" dirty="0"/>
              <a:t>	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fr-FR" sz="4400" dirty="0"/>
              <a:t> Paracétamol</a:t>
            </a:r>
          </a:p>
          <a:p>
            <a:r>
              <a:rPr lang="fr-FR" sz="4400" dirty="0"/>
              <a:t>	</a:t>
            </a:r>
            <a:r>
              <a:rPr lang="fr-FR" altLang="fr-FR" sz="4400" dirty="0">
                <a:ea typeface="Calibri" panose="020F0502020204030204" pitchFamily="34" charset="0"/>
                <a:cs typeface="Times New Roman" panose="02020603050405020304" pitchFamily="18" charset="0"/>
              </a:rPr>
              <a:t>☐ </a:t>
            </a:r>
            <a:r>
              <a:rPr lang="fr-FR" sz="4400" dirty="0"/>
              <a:t>Antibiotique </a:t>
            </a:r>
          </a:p>
          <a:p>
            <a:r>
              <a:rPr lang="fr-FR" sz="4400" dirty="0"/>
              <a:t>		DCI…………………………………………………………………..</a:t>
            </a:r>
          </a:p>
          <a:p>
            <a:r>
              <a:rPr lang="fr-FR" sz="4400" dirty="0"/>
              <a:t>		Dosage et forme………………………………………………</a:t>
            </a:r>
          </a:p>
          <a:p>
            <a:r>
              <a:rPr lang="fr-FR" sz="4400" dirty="0"/>
              <a:t>		Posologie et durée…………………………………………..</a:t>
            </a:r>
            <a:endParaRPr lang="fr-FR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C061AB99-B74C-784A-830C-9BB29B19DC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474552"/>
              </p:ext>
            </p:extLst>
          </p:nvPr>
        </p:nvGraphicFramePr>
        <p:xfrm>
          <a:off x="517267" y="2033201"/>
          <a:ext cx="6521450" cy="1481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74076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Informations sur le patient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Date de naissance…/…/…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de sécurité sociale…………………………………………………………………….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Médecin traitant………………………………………………………………………………………………………………….</a:t>
                      </a:r>
                    </a:p>
                  </a:txBody>
                  <a:tcPr marL="90170" marR="90170" marT="0" marB="0">
                    <a:lnB w="38100" cap="flat" cmpd="sng" algn="ctr">
                      <a:solidFill>
                        <a:srgbClr val="CA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  <a:tr h="74076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 sur le représentant légal du patient (le cas échéant)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Nom…………………………………………. Prénom…………………………………… 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de naissance…/…/…</a:t>
                      </a:r>
                    </a:p>
                  </a:txBody>
                  <a:tcPr marL="90170" marR="90170" marT="0" marB="0">
                    <a:lnT w="38100" cap="flat" cmpd="sng" algn="ctr">
                      <a:solidFill>
                        <a:srgbClr val="CAE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55640"/>
                  </a:ext>
                </a:extLst>
              </a:tr>
            </a:tbl>
          </a:graphicData>
        </a:graphic>
      </p:graphicFrame>
      <p:graphicFrame>
        <p:nvGraphicFramePr>
          <p:cNvPr id="8" name="Espace réservé du contenu 4">
            <a:extLst>
              <a:ext uri="{FF2B5EF4-FFF2-40B4-BE49-F238E27FC236}">
                <a16:creationId xmlns:a16="http://schemas.microsoft.com/office/drawing/2014/main" id="{0426F8A8-1A59-0744-9C8C-7985E244B2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498458"/>
              </p:ext>
            </p:extLst>
          </p:nvPr>
        </p:nvGraphicFramePr>
        <p:xfrm>
          <a:off x="517267" y="3636019"/>
          <a:ext cx="6521450" cy="770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77058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 sur le professionnel de santé réalisant la prise en charge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Nom…………………………………………. Prénom……………………………………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 : 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Infirmier	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Pharmacien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RPPS…………………………………….</a:t>
                      </a:r>
                    </a:p>
                  </a:txBody>
                  <a:tcPr marL="90170" marR="90170" marT="0" marB="0"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56A7D797-60EC-CC42-87D8-798C0E78309F}"/>
              </a:ext>
            </a:extLst>
          </p:cNvPr>
          <p:cNvSpPr txBox="1"/>
          <p:nvPr/>
        </p:nvSpPr>
        <p:spPr>
          <a:xfrm>
            <a:off x="5157788" y="7886699"/>
            <a:ext cx="1880929" cy="1692000"/>
          </a:xfrm>
          <a:prstGeom prst="rect">
            <a:avLst/>
          </a:prstGeom>
          <a:noFill/>
          <a:ln w="38100">
            <a:solidFill>
              <a:srgbClr val="0096FF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Signature et cachet du professionnel de santé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A9E2078B-205D-4A49-BCAA-B935E1868C1D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F78E9-DFB2-0E45-8843-FF456F68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6C4CF8-82BD-9E42-9005-A200876C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87610"/>
              </p:ext>
            </p:extLst>
          </p:nvPr>
        </p:nvGraphicFramePr>
        <p:xfrm>
          <a:off x="902652" y="1748433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validation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E. 02 – Synthèse de la prise en charge (destinée au patient)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346BD68-18BC-1947-B186-BE8769CDC67B}"/>
              </a:ext>
            </a:extLst>
          </p:cNvPr>
          <p:cNvGraphicFramePr>
            <a:graphicFrameLocks noGrp="1"/>
          </p:cNvGraphicFramePr>
          <p:nvPr/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C553A2-6B8A-6242-B6D8-0A4C19941659}"/>
              </a:ext>
            </a:extLst>
          </p:cNvPr>
          <p:cNvSpPr txBox="1"/>
          <p:nvPr/>
        </p:nvSpPr>
        <p:spPr>
          <a:xfrm>
            <a:off x="878269" y="3781603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6FF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84E0C6D-0CB3-CB48-A1A4-056570E76967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441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verticale" id="{49CC4EFD-D847-6D4C-983D-C569D45E152C}" vid="{1492D7E2-9D5D-1241-B629-B718503579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20</TotalTime>
  <Words>424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E. 02 – Synthèse de la prise en charge (destinée au patient)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02 – Synthèse de la prise en charge (destinée au patient)</dc:title>
  <dc:creator>Thibault Gaillard</dc:creator>
  <cp:lastModifiedBy>Thibault Gaillard</cp:lastModifiedBy>
  <cp:revision>5</cp:revision>
  <cp:lastPrinted>2021-10-11T08:39:40Z</cp:lastPrinted>
  <dcterms:created xsi:type="dcterms:W3CDTF">2021-10-14T08:18:45Z</dcterms:created>
  <dcterms:modified xsi:type="dcterms:W3CDTF">2021-10-18T14:57:40Z</dcterms:modified>
</cp:coreProperties>
</file>