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8" r:id="rId2"/>
    <p:sldId id="263" r:id="rId3"/>
    <p:sldId id="264" r:id="rId4"/>
    <p:sldId id="265" r:id="rId5"/>
    <p:sldId id="266" r:id="rId6"/>
    <p:sldId id="262" r:id="rId7"/>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100"/>
    <a:srgbClr val="000000"/>
    <a:srgbClr val="CC8E85"/>
    <a:srgbClr val="FF2600"/>
    <a:srgbClr val="00AF9C"/>
    <a:srgbClr val="7BC2B6"/>
    <a:srgbClr val="72AB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51"/>
    <p:restoredTop sz="95872"/>
  </p:normalViewPr>
  <p:slideViewPr>
    <p:cSldViewPr snapToGrid="0" snapToObjects="1">
      <p:cViewPr>
        <p:scale>
          <a:sx n="118" d="100"/>
          <a:sy n="118" d="100"/>
        </p:scale>
        <p:origin x="1608" y="-768"/>
      </p:cViewPr>
      <p:guideLst/>
    </p:cSldViewPr>
  </p:slideViewPr>
  <p:outlineViewPr>
    <p:cViewPr>
      <p:scale>
        <a:sx n="20" d="100"/>
        <a:sy n="20"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888176-909A-D643-A9A9-CE9237DAD735}" type="datetimeFigureOut">
              <a:rPr lang="fr-FR" smtClean="0"/>
              <a:t>11/11/2021</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2234AA-3ABC-014C-8550-A265338813B5}" type="slidenum">
              <a:rPr lang="fr-FR" smtClean="0"/>
              <a:t>‹N°›</a:t>
            </a:fld>
            <a:endParaRPr lang="fr-FR"/>
          </a:p>
        </p:txBody>
      </p:sp>
    </p:spTree>
    <p:extLst>
      <p:ext uri="{BB962C8B-B14F-4D97-AF65-F5344CB8AC3E}">
        <p14:creationId xmlns:p14="http://schemas.microsoft.com/office/powerpoint/2010/main" val="35181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902B2C2-2CBA-BB4A-8739-ADA94A788F56}" type="datetime1">
              <a:rPr lang="fr-FR" smtClean="0"/>
              <a:t>11/11/2021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DA87984-2BA4-E84E-8483-B5E35B6F87BA}" type="slidenum">
              <a:rPr lang="fr-FR" smtClean="0"/>
              <a:t>‹N°›</a:t>
            </a:fld>
            <a:endParaRPr lang="fr-FR"/>
          </a:p>
        </p:txBody>
      </p:sp>
    </p:spTree>
    <p:extLst>
      <p:ext uri="{BB962C8B-B14F-4D97-AF65-F5344CB8AC3E}">
        <p14:creationId xmlns:p14="http://schemas.microsoft.com/office/powerpoint/2010/main" val="390972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08177" y="475488"/>
            <a:ext cx="5631770" cy="361356"/>
          </a:xfrm>
        </p:spPr>
        <p:txBody>
          <a:bodyPr>
            <a:noAutofit/>
          </a:bodyPr>
          <a:lstStyle>
            <a:lvl1pPr>
              <a:defRPr sz="2000"/>
            </a:lvl1pPr>
          </a:lstStyle>
          <a:p>
            <a:r>
              <a:rPr lang="fr-FR" dirty="0"/>
              <a:t>N° de </a:t>
            </a:r>
            <a:r>
              <a:rPr lang="fr-FR"/>
              <a:t>la procédure</a:t>
            </a:r>
            <a:endParaRPr lang="en-US" dirty="0"/>
          </a:p>
        </p:txBody>
      </p:sp>
      <p:sp>
        <p:nvSpPr>
          <p:cNvPr id="3" name="Content Placeholder 2"/>
          <p:cNvSpPr>
            <a:spLocks noGrp="1"/>
          </p:cNvSpPr>
          <p:nvPr>
            <p:ph idx="1" hasCustomPrompt="1"/>
          </p:nvPr>
        </p:nvSpPr>
        <p:spPr/>
        <p:txBody>
          <a:bodyPr/>
          <a:lstStyle>
            <a:lvl1pPr marL="0" indent="0">
              <a:buNone/>
              <a:defRPr sz="1200">
                <a:solidFill>
                  <a:schemeClr val="tx1"/>
                </a:solidFill>
                <a:latin typeface="Calibri" panose="020F0502020204030204" pitchFamily="34" charset="0"/>
                <a:cs typeface="Calibri" panose="020F0502020204030204" pitchFamily="34" charset="0"/>
              </a:defRPr>
            </a:lvl1pPr>
            <a:lvl2pPr marL="377967" indent="0">
              <a:buNone/>
              <a:defRPr sz="1800">
                <a:solidFill>
                  <a:srgbClr val="941100"/>
                </a:solidFill>
              </a:defRPr>
            </a:lvl2pPr>
            <a:lvl3pPr marL="755934" indent="0">
              <a:buNone/>
              <a:defRPr sz="1600">
                <a:solidFill>
                  <a:srgbClr val="941100"/>
                </a:solidFill>
              </a:defRPr>
            </a:lvl3pPr>
            <a:lvl4pPr marL="1133901" marR="0" indent="0" algn="l" defTabSz="755934" rtl="0" eaLnBrk="1" fontAlgn="auto" latinLnBrk="0" hangingPunct="1">
              <a:lnSpc>
                <a:spcPct val="90000"/>
              </a:lnSpc>
              <a:spcBef>
                <a:spcPts val="413"/>
              </a:spcBef>
              <a:spcAft>
                <a:spcPts val="0"/>
              </a:spcAft>
              <a:buClrTx/>
              <a:buSzTx/>
              <a:buFont typeface="Arial" panose="020B0604020202020204" pitchFamily="34" charset="0"/>
              <a:buNone/>
              <a:tabLst/>
              <a:defRPr sz="1400">
                <a:solidFill>
                  <a:srgbClr val="941100"/>
                </a:solidFill>
              </a:defRPr>
            </a:lvl4pPr>
            <a:lvl5pPr marL="1511869" indent="0">
              <a:buNone/>
              <a:defRPr/>
            </a:lvl5pPr>
          </a:lstStyle>
          <a:p>
            <a:pPr lvl="1"/>
            <a:r>
              <a:rPr lang="fr-FR" dirty="0"/>
              <a:t>Titre 1</a:t>
            </a:r>
          </a:p>
          <a:p>
            <a:pPr lvl="2"/>
            <a:r>
              <a:rPr lang="fr-FR" dirty="0"/>
              <a:t>Titre 2</a:t>
            </a:r>
          </a:p>
          <a:p>
            <a:pPr marL="1133901" marR="0" lvl="3" indent="0" algn="l" defTabSz="755934" rtl="0" eaLnBrk="1" fontAlgn="auto" latinLnBrk="0" hangingPunct="1">
              <a:lnSpc>
                <a:spcPct val="90000"/>
              </a:lnSpc>
              <a:spcBef>
                <a:spcPts val="413"/>
              </a:spcBef>
              <a:spcAft>
                <a:spcPts val="0"/>
              </a:spcAft>
              <a:buClrTx/>
              <a:buSzTx/>
              <a:buFont typeface="Arial" panose="020B0604020202020204" pitchFamily="34" charset="0"/>
              <a:buNone/>
              <a:tabLst/>
              <a:defRPr/>
            </a:pPr>
            <a:r>
              <a:rPr lang="fr-FR" dirty="0"/>
              <a:t>Titre 3</a:t>
            </a:r>
          </a:p>
          <a:p>
            <a:pPr marL="0" marR="0" lvl="0" indent="0" algn="l" defTabSz="755934" rtl="0" eaLnBrk="1" fontAlgn="auto" latinLnBrk="0" hangingPunct="1">
              <a:lnSpc>
                <a:spcPct val="90000"/>
              </a:lnSpc>
              <a:spcBef>
                <a:spcPts val="413"/>
              </a:spcBef>
              <a:spcAft>
                <a:spcPts val="0"/>
              </a:spcAft>
              <a:buClrTx/>
              <a:buSzTx/>
              <a:buFont typeface="Arial" panose="020B0604020202020204" pitchFamily="34" charset="0"/>
              <a:buNone/>
              <a:tabLst/>
              <a:defRPr/>
            </a:pPr>
            <a:r>
              <a:rPr lang="fr-FR" dirty="0"/>
              <a:t>Texte</a:t>
            </a:r>
          </a:p>
          <a:p>
            <a:pPr lvl="3"/>
            <a:endParaRPr lang="fr-FR" dirty="0"/>
          </a:p>
        </p:txBody>
      </p:sp>
      <p:sp>
        <p:nvSpPr>
          <p:cNvPr id="6" name="Slide Number Placeholder 5"/>
          <p:cNvSpPr>
            <a:spLocks noGrp="1"/>
          </p:cNvSpPr>
          <p:nvPr>
            <p:ph type="sldNum" sz="quarter" idx="12"/>
          </p:nvPr>
        </p:nvSpPr>
        <p:spPr/>
        <p:txBody>
          <a:bodyPr/>
          <a:lstStyle>
            <a:lvl1pPr>
              <a:defRPr/>
            </a:lvl1pPr>
          </a:lstStyle>
          <a:p>
            <a:fld id="{2D97AC9A-B59B-6447-9B18-AEFDB58F42AF}" type="slidenum">
              <a:rPr lang="fr-FR" smtClean="0"/>
              <a:pPr/>
              <a:t>‹N°›</a:t>
            </a:fld>
            <a:r>
              <a:rPr lang="fr-FR" dirty="0"/>
              <a:t> sur nb diapos à écrire à la fin dans le masque</a:t>
            </a:r>
          </a:p>
        </p:txBody>
      </p:sp>
    </p:spTree>
    <p:extLst>
      <p:ext uri="{BB962C8B-B14F-4D97-AF65-F5344CB8AC3E}">
        <p14:creationId xmlns:p14="http://schemas.microsoft.com/office/powerpoint/2010/main" val="31231697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9727" y="1274184"/>
            <a:ext cx="6520220" cy="678385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4" name="Rectangle 13">
            <a:extLst>
              <a:ext uri="{FF2B5EF4-FFF2-40B4-BE49-F238E27FC236}">
                <a16:creationId xmlns:a16="http://schemas.microsoft.com/office/drawing/2014/main" id="{8AD6D099-EF60-4142-8360-902ED8198D92}"/>
              </a:ext>
            </a:extLst>
          </p:cNvPr>
          <p:cNvSpPr/>
          <p:nvPr userDrawn="1"/>
        </p:nvSpPr>
        <p:spPr>
          <a:xfrm>
            <a:off x="0" y="445501"/>
            <a:ext cx="7559674" cy="494777"/>
          </a:xfrm>
          <a:prstGeom prst="rect">
            <a:avLst/>
          </a:prstGeom>
          <a:solidFill>
            <a:srgbClr val="9411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374027F7-31FB-864C-82B8-DB8D15996D1F}"/>
              </a:ext>
            </a:extLst>
          </p:cNvPr>
          <p:cNvSpPr/>
          <p:nvPr userDrawn="1"/>
        </p:nvSpPr>
        <p:spPr>
          <a:xfrm>
            <a:off x="0" y="0"/>
            <a:ext cx="7559675" cy="494777"/>
          </a:xfrm>
          <a:prstGeom prst="rect">
            <a:avLst/>
          </a:prstGeom>
          <a:solidFill>
            <a:srgbClr val="941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Étiquette 7">
            <a:extLst>
              <a:ext uri="{FF2B5EF4-FFF2-40B4-BE49-F238E27FC236}">
                <a16:creationId xmlns:a16="http://schemas.microsoft.com/office/drawing/2014/main" id="{8EF74BE5-E378-5F43-B3EE-A7E6A318655A}"/>
              </a:ext>
            </a:extLst>
          </p:cNvPr>
          <p:cNvSpPr/>
          <p:nvPr userDrawn="1"/>
        </p:nvSpPr>
        <p:spPr>
          <a:xfrm>
            <a:off x="-403964" y="587537"/>
            <a:ext cx="757824" cy="701457"/>
          </a:xfrm>
          <a:prstGeom prst="plaque">
            <a:avLst>
              <a:gd name="adj" fmla="val 50000"/>
            </a:avLst>
          </a:prstGeom>
          <a:solidFill>
            <a:srgbClr val="CC8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Étiquette 8">
            <a:extLst>
              <a:ext uri="{FF2B5EF4-FFF2-40B4-BE49-F238E27FC236}">
                <a16:creationId xmlns:a16="http://schemas.microsoft.com/office/drawing/2014/main" id="{A4920513-4F56-FF4A-B651-31CC32EB79AB}"/>
              </a:ext>
            </a:extLst>
          </p:cNvPr>
          <p:cNvSpPr/>
          <p:nvPr userDrawn="1"/>
        </p:nvSpPr>
        <p:spPr>
          <a:xfrm>
            <a:off x="7205815" y="587536"/>
            <a:ext cx="757824" cy="701457"/>
          </a:xfrm>
          <a:prstGeom prst="plaque">
            <a:avLst>
              <a:gd name="adj" fmla="val 50000"/>
            </a:avLst>
          </a:prstGeom>
          <a:solidFill>
            <a:srgbClr val="CC8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Placeholder 1"/>
          <p:cNvSpPr>
            <a:spLocks noGrp="1"/>
          </p:cNvSpPr>
          <p:nvPr>
            <p:ph type="title"/>
          </p:nvPr>
        </p:nvSpPr>
        <p:spPr>
          <a:xfrm>
            <a:off x="629455" y="531352"/>
            <a:ext cx="6520220" cy="287203"/>
          </a:xfrm>
          <a:prstGeom prst="rect">
            <a:avLst/>
          </a:prstGeom>
        </p:spPr>
        <p:txBody>
          <a:bodyPr vert="horz" lIns="91440" tIns="45720" rIns="91440" bIns="45720" rtlCol="0" anchor="ctr">
            <a:normAutofit/>
          </a:bodyPr>
          <a:lstStyle/>
          <a:p>
            <a:r>
              <a:rPr lang="fr-FR" dirty="0"/>
              <a:t>Procédure</a:t>
            </a:r>
            <a:endParaRPr lang="en-US" dirty="0"/>
          </a:p>
        </p:txBody>
      </p:sp>
      <p:sp>
        <p:nvSpPr>
          <p:cNvPr id="10" name="Rectangle 9">
            <a:extLst>
              <a:ext uri="{FF2B5EF4-FFF2-40B4-BE49-F238E27FC236}">
                <a16:creationId xmlns:a16="http://schemas.microsoft.com/office/drawing/2014/main" id="{E6E905BE-8A17-2E41-9BD2-B723538566A1}"/>
              </a:ext>
            </a:extLst>
          </p:cNvPr>
          <p:cNvSpPr/>
          <p:nvPr userDrawn="1"/>
        </p:nvSpPr>
        <p:spPr>
          <a:xfrm>
            <a:off x="0" y="10197035"/>
            <a:ext cx="7559675" cy="494778"/>
          </a:xfrm>
          <a:prstGeom prst="rect">
            <a:avLst/>
          </a:prstGeom>
          <a:solidFill>
            <a:srgbClr val="CC8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noFill/>
              </a:ln>
              <a:solidFill>
                <a:schemeClr val="bg1"/>
              </a:solidFill>
            </a:endParaRPr>
          </a:p>
        </p:txBody>
      </p:sp>
      <p:sp>
        <p:nvSpPr>
          <p:cNvPr id="4" name="Date Placeholder 3"/>
          <p:cNvSpPr>
            <a:spLocks noGrp="1"/>
          </p:cNvSpPr>
          <p:nvPr>
            <p:ph type="dt" sz="half" idx="2"/>
          </p:nvPr>
        </p:nvSpPr>
        <p:spPr>
          <a:xfrm>
            <a:off x="283488" y="10254250"/>
            <a:ext cx="1700927" cy="281934"/>
          </a:xfrm>
          <a:prstGeom prst="rect">
            <a:avLst/>
          </a:prstGeom>
        </p:spPr>
        <p:txBody>
          <a:bodyPr vert="horz" lIns="91440" tIns="45720" rIns="91440" bIns="45720" rtlCol="0" anchor="ctr"/>
          <a:lstStyle>
            <a:lvl1pPr algn="l">
              <a:defRPr sz="992">
                <a:ln>
                  <a:noFill/>
                </a:ln>
                <a:solidFill>
                  <a:schemeClr val="bg1"/>
                </a:solidFill>
              </a:defRPr>
            </a:lvl1pPr>
          </a:lstStyle>
          <a:p>
            <a:fld id="{44D6FD8E-EA6B-5C4A-817E-8CA5FD79CFD0}" type="datetime1">
              <a:rPr lang="fr-FR" smtClean="0"/>
              <a:t>11/11/2021</a:t>
            </a:fld>
            <a:endParaRPr lang="fr-FR" dirty="0"/>
          </a:p>
        </p:txBody>
      </p:sp>
      <p:sp>
        <p:nvSpPr>
          <p:cNvPr id="6" name="Slide Number Placeholder 5"/>
          <p:cNvSpPr>
            <a:spLocks noGrp="1"/>
          </p:cNvSpPr>
          <p:nvPr>
            <p:ph type="sldNum" sz="quarter" idx="4"/>
          </p:nvPr>
        </p:nvSpPr>
        <p:spPr>
          <a:xfrm>
            <a:off x="5575259" y="10254248"/>
            <a:ext cx="1653755" cy="281936"/>
          </a:xfrm>
          <a:prstGeom prst="rect">
            <a:avLst/>
          </a:prstGeom>
        </p:spPr>
        <p:txBody>
          <a:bodyPr vert="horz" lIns="91440" tIns="45720" rIns="91440" bIns="45720" rtlCol="0" anchor="ctr"/>
          <a:lstStyle>
            <a:lvl1pPr algn="r">
              <a:defRPr sz="992">
                <a:ln>
                  <a:noFill/>
                </a:ln>
                <a:solidFill>
                  <a:schemeClr val="bg1"/>
                </a:solidFill>
              </a:defRPr>
            </a:lvl1pPr>
          </a:lstStyle>
          <a:p>
            <a:fld id="{DDA87984-2BA4-E84E-8483-B5E35B6F87BA}" type="slidenum">
              <a:rPr lang="fr-FR" smtClean="0"/>
              <a:pPr/>
              <a:t>‹N°›</a:t>
            </a:fld>
            <a:endParaRPr lang="fr-FR"/>
          </a:p>
        </p:txBody>
      </p:sp>
      <p:sp>
        <p:nvSpPr>
          <p:cNvPr id="5" name="Footer Placeholder 4"/>
          <p:cNvSpPr>
            <a:spLocks noGrp="1"/>
          </p:cNvSpPr>
          <p:nvPr>
            <p:ph type="ftr" sz="quarter" idx="3"/>
          </p:nvPr>
        </p:nvSpPr>
        <p:spPr>
          <a:xfrm>
            <a:off x="2651854" y="10254250"/>
            <a:ext cx="2255966" cy="281935"/>
          </a:xfrm>
          <a:prstGeom prst="rect">
            <a:avLst/>
          </a:prstGeom>
        </p:spPr>
        <p:txBody>
          <a:bodyPr vert="horz" lIns="91440" tIns="45720" rIns="91440" bIns="45720" rtlCol="0" anchor="ctr"/>
          <a:lstStyle>
            <a:lvl1pPr algn="ctr">
              <a:defRPr sz="992">
                <a:ln>
                  <a:noFill/>
                </a:ln>
                <a:solidFill>
                  <a:schemeClr val="bg1"/>
                </a:solidFill>
              </a:defRPr>
            </a:lvl1pPr>
          </a:lstStyle>
          <a:p>
            <a:endParaRPr lang="fr-FR" dirty="0"/>
          </a:p>
        </p:txBody>
      </p:sp>
      <p:sp>
        <p:nvSpPr>
          <p:cNvPr id="11" name="Étiquette 10">
            <a:extLst>
              <a:ext uri="{FF2B5EF4-FFF2-40B4-BE49-F238E27FC236}">
                <a16:creationId xmlns:a16="http://schemas.microsoft.com/office/drawing/2014/main" id="{C8785172-878C-F549-8245-E35478250F25}"/>
              </a:ext>
            </a:extLst>
          </p:cNvPr>
          <p:cNvSpPr/>
          <p:nvPr userDrawn="1"/>
        </p:nvSpPr>
        <p:spPr>
          <a:xfrm>
            <a:off x="-404889" y="9847427"/>
            <a:ext cx="757824" cy="701457"/>
          </a:xfrm>
          <a:prstGeom prst="plaque">
            <a:avLst>
              <a:gd name="adj" fmla="val 50000"/>
            </a:avLst>
          </a:prstGeom>
          <a:solidFill>
            <a:srgbClr val="CC8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Étiquette 11">
            <a:extLst>
              <a:ext uri="{FF2B5EF4-FFF2-40B4-BE49-F238E27FC236}">
                <a16:creationId xmlns:a16="http://schemas.microsoft.com/office/drawing/2014/main" id="{5D9B16AC-00D6-3440-9618-7E63F567A2E5}"/>
              </a:ext>
            </a:extLst>
          </p:cNvPr>
          <p:cNvSpPr/>
          <p:nvPr userDrawn="1"/>
        </p:nvSpPr>
        <p:spPr>
          <a:xfrm>
            <a:off x="7210267" y="9847427"/>
            <a:ext cx="757824" cy="701457"/>
          </a:xfrm>
          <a:prstGeom prst="plaque">
            <a:avLst>
              <a:gd name="adj" fmla="val 50000"/>
            </a:avLst>
          </a:prstGeom>
          <a:solidFill>
            <a:srgbClr val="CC8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085E805C-6094-FD40-A703-54F24EF32C89}"/>
              </a:ext>
            </a:extLst>
          </p:cNvPr>
          <p:cNvSpPr txBox="1"/>
          <p:nvPr userDrawn="1"/>
        </p:nvSpPr>
        <p:spPr>
          <a:xfrm>
            <a:off x="5145849" y="-101126"/>
            <a:ext cx="2413825" cy="646331"/>
          </a:xfrm>
          <a:prstGeom prst="rect">
            <a:avLst/>
          </a:prstGeom>
          <a:noFill/>
        </p:spPr>
        <p:txBody>
          <a:bodyPr wrap="square" rtlCol="0">
            <a:spAutoFit/>
          </a:bodyPr>
          <a:lstStyle/>
          <a:p>
            <a:r>
              <a:rPr lang="fr-FR" sz="3600" dirty="0">
                <a:solidFill>
                  <a:schemeClr val="bg1"/>
                </a:solidFill>
                <a:latin typeface="Cambria" panose="02040503050406030204" pitchFamily="18" charset="0"/>
              </a:rPr>
              <a:t>Procédure</a:t>
            </a:r>
          </a:p>
        </p:txBody>
      </p:sp>
    </p:spTree>
    <p:extLst>
      <p:ext uri="{BB962C8B-B14F-4D97-AF65-F5344CB8AC3E}">
        <p14:creationId xmlns:p14="http://schemas.microsoft.com/office/powerpoint/2010/main" val="2665636295"/>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r" defTabSz="755934" rtl="0" eaLnBrk="1" latinLnBrk="0" hangingPunct="1">
        <a:lnSpc>
          <a:spcPct val="90000"/>
        </a:lnSpc>
        <a:spcBef>
          <a:spcPct val="0"/>
        </a:spcBef>
        <a:buNone/>
        <a:defRPr sz="2800" kern="1200">
          <a:solidFill>
            <a:schemeClr val="bg1"/>
          </a:solidFill>
          <a:latin typeface="Cambria" panose="02040503050406030204" pitchFamily="18" charset="0"/>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Cambria" panose="02040503050406030204" pitchFamily="18" charset="0"/>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Cambria" panose="02040503050406030204" pitchFamily="18"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Cambria" panose="02040503050406030204" pitchFamily="18"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880B024-F5AE-B648-8C31-C049B195D769}"/>
              </a:ext>
            </a:extLst>
          </p:cNvPr>
          <p:cNvSpPr>
            <a:spLocks noGrp="1"/>
          </p:cNvSpPr>
          <p:nvPr>
            <p:ph idx="1"/>
          </p:nvPr>
        </p:nvSpPr>
        <p:spPr>
          <a:xfrm>
            <a:off x="519727" y="4930219"/>
            <a:ext cx="6520220" cy="4856742"/>
          </a:xfrm>
        </p:spPr>
        <p:txBody>
          <a:bodyPr>
            <a:noAutofit/>
          </a:bodyPr>
          <a:lstStyle/>
          <a:p>
            <a:pPr lvl="1"/>
            <a:r>
              <a:rPr lang="fr-FR" dirty="0"/>
              <a:t>Documents de référence</a:t>
            </a:r>
          </a:p>
          <a:p>
            <a:pPr marL="171450" lvl="0" indent="-171450">
              <a:buFont typeface="Arial" panose="020B0604020202020204" pitchFamily="34" charset="0"/>
              <a:buChar char="•"/>
            </a:pPr>
            <a:r>
              <a:rPr lang="fr-FR" dirty="0"/>
              <a:t>Arrêté du 1er août 2016 déterminant la liste des tests, recueils et traitements de signaux biologiques qui ne constituent pas un examen de biologie médicale, les catégories de personnes pouvant les réaliser et les conditions de réalisation de certains de ces tests, recueils et traitements de signaux biologiques </a:t>
            </a:r>
          </a:p>
          <a:p>
            <a:pPr marL="171450" lvl="0" indent="-171450">
              <a:buFont typeface="Arial" panose="020B0604020202020204" pitchFamily="34" charset="0"/>
              <a:buChar char="•"/>
            </a:pPr>
            <a:r>
              <a:rPr lang="fr-FR" dirty="0"/>
              <a:t>Notice du TROD retenu dans le cadre de l’application du protocole</a:t>
            </a:r>
          </a:p>
          <a:p>
            <a:pPr marL="171450" lvl="0" indent="-171450">
              <a:buFont typeface="Arial" panose="020B0604020202020204" pitchFamily="34" charset="0"/>
              <a:buChar char="•"/>
            </a:pPr>
            <a:r>
              <a:rPr lang="fr-FR" dirty="0"/>
              <a:t>Fiche technique du TROD retenu dans le cadre de l’application du protocole</a:t>
            </a:r>
          </a:p>
          <a:p>
            <a:pPr marL="171450" lvl="0" indent="-171450">
              <a:buFont typeface="Arial" panose="020B0604020202020204" pitchFamily="34" charset="0"/>
              <a:buChar char="•"/>
            </a:pPr>
            <a:r>
              <a:rPr lang="fr-FR" dirty="0"/>
              <a:t>Le rapport de l’ANSM de Juillet 2020 sur le contrôle du marché des tests </a:t>
            </a:r>
            <a:r>
              <a:rPr lang="fr-FR" dirty="0" err="1"/>
              <a:t>oro</a:t>
            </a:r>
            <a:r>
              <a:rPr lang="fr-FR" dirty="0"/>
              <a:t>-pharyngés rapides des angines à Streptocoque du groupe A</a:t>
            </a:r>
          </a:p>
          <a:p>
            <a:pPr lvl="0"/>
            <a:endParaRPr lang="fr-FR" dirty="0"/>
          </a:p>
          <a:p>
            <a:pPr lvl="1"/>
            <a:r>
              <a:rPr lang="fr-FR" dirty="0"/>
              <a:t>Définitions</a:t>
            </a:r>
          </a:p>
          <a:p>
            <a:r>
              <a:rPr lang="fr-FR" b="1" dirty="0"/>
              <a:t>TROD pour angine à streptocoque du groupe A </a:t>
            </a:r>
            <a:r>
              <a:rPr lang="fr-FR" dirty="0"/>
              <a:t>: un test rapide d’orientation diagnostique (TROD) pour les angines, ou « test </a:t>
            </a:r>
            <a:r>
              <a:rPr lang="fr-FR" dirty="0" err="1"/>
              <a:t>oropharyngé</a:t>
            </a:r>
            <a:r>
              <a:rPr lang="fr-FR" dirty="0"/>
              <a:t> », est un dispositif médical de diagnostic in-vitro conçu pour une utilisation professionnelle afin d’orienter le diagnostic en faveur ou non d’une angine bactérienne à streptocoque du groupe A (SGA).</a:t>
            </a:r>
          </a:p>
          <a:p>
            <a:r>
              <a:rPr lang="fr-FR" b="1" dirty="0"/>
              <a:t>DASRI</a:t>
            </a:r>
            <a:r>
              <a:rPr lang="fr-FR" dirty="0"/>
              <a:t> : Déchet d’activité de soin à risque infectieux (DASRI) désigne les déchets d’activité de soin qui peuvent présenter des risques infectieux, chimiques, toxiques, radioactifs qu’il faut nécessairement maîtriser pour protéger les patients, les personnels de santé ainsi que les agents chargés de l’élimination des déchets et l’environnement.</a:t>
            </a:r>
          </a:p>
          <a:p>
            <a:br>
              <a:rPr lang="fr-FR" dirty="0"/>
            </a:br>
            <a:endParaRPr lang="fr-FR" dirty="0"/>
          </a:p>
          <a:p>
            <a:endParaRPr lang="fr-FR" dirty="0"/>
          </a:p>
        </p:txBody>
      </p:sp>
      <p:sp>
        <p:nvSpPr>
          <p:cNvPr id="4" name="Espace réservé du numéro de diapositive 3">
            <a:extLst>
              <a:ext uri="{FF2B5EF4-FFF2-40B4-BE49-F238E27FC236}">
                <a16:creationId xmlns:a16="http://schemas.microsoft.com/office/drawing/2014/main" id="{D046BEB7-C66B-6641-8A67-FACE4D87A40C}"/>
              </a:ext>
            </a:extLst>
          </p:cNvPr>
          <p:cNvSpPr>
            <a:spLocks noGrp="1"/>
          </p:cNvSpPr>
          <p:nvPr>
            <p:ph type="sldNum" sz="quarter" idx="12"/>
          </p:nvPr>
        </p:nvSpPr>
        <p:spPr/>
        <p:txBody>
          <a:bodyPr/>
          <a:lstStyle/>
          <a:p>
            <a:fld id="{2D97AC9A-B59B-6447-9B18-AEFDB58F42AF}" type="slidenum">
              <a:rPr lang="fr-FR" smtClean="0"/>
              <a:pPr/>
              <a:t>1</a:t>
            </a:fld>
            <a:r>
              <a:rPr lang="fr-FR" dirty="0"/>
              <a:t> sur 5</a:t>
            </a:r>
          </a:p>
        </p:txBody>
      </p:sp>
      <p:graphicFrame>
        <p:nvGraphicFramePr>
          <p:cNvPr id="5" name="Tableau 5">
            <a:extLst>
              <a:ext uri="{FF2B5EF4-FFF2-40B4-BE49-F238E27FC236}">
                <a16:creationId xmlns:a16="http://schemas.microsoft.com/office/drawing/2014/main" id="{E855859A-B11E-9F4E-87D8-0A8BA53BB004}"/>
              </a:ext>
            </a:extLst>
          </p:cNvPr>
          <p:cNvGraphicFramePr>
            <a:graphicFrameLocks noGrp="1"/>
          </p:cNvGraphicFramePr>
          <p:nvPr>
            <p:extLst>
              <p:ext uri="{D42A27DB-BD31-4B8C-83A1-F6EECF244321}">
                <p14:modId xmlns:p14="http://schemas.microsoft.com/office/powerpoint/2010/main" val="1162823719"/>
              </p:ext>
            </p:extLst>
          </p:nvPr>
        </p:nvGraphicFramePr>
        <p:xfrm>
          <a:off x="519727" y="1560286"/>
          <a:ext cx="6520220" cy="3191552"/>
        </p:xfrm>
        <a:graphic>
          <a:graphicData uri="http://schemas.openxmlformats.org/drawingml/2006/table">
            <a:tbl>
              <a:tblPr bandRow="1">
                <a:tableStyleId>{5C22544A-7EE6-4342-B048-85BDC9FD1C3A}</a:tableStyleId>
              </a:tblPr>
              <a:tblGrid>
                <a:gridCol w="1332519">
                  <a:extLst>
                    <a:ext uri="{9D8B030D-6E8A-4147-A177-3AD203B41FA5}">
                      <a16:colId xmlns:a16="http://schemas.microsoft.com/office/drawing/2014/main" val="692169912"/>
                    </a:ext>
                  </a:extLst>
                </a:gridCol>
                <a:gridCol w="5187701">
                  <a:extLst>
                    <a:ext uri="{9D8B030D-6E8A-4147-A177-3AD203B41FA5}">
                      <a16:colId xmlns:a16="http://schemas.microsoft.com/office/drawing/2014/main" val="2245247140"/>
                    </a:ext>
                  </a:extLst>
                </a:gridCol>
              </a:tblGrid>
              <a:tr h="452246">
                <a:tc>
                  <a:txBody>
                    <a:bodyPr/>
                    <a:lstStyle/>
                    <a:p>
                      <a:pPr algn="ctr"/>
                      <a:r>
                        <a:rPr lang="fr-FR" dirty="0">
                          <a:solidFill>
                            <a:schemeClr val="bg1"/>
                          </a:solidFill>
                        </a:rPr>
                        <a:t>Qui?</a:t>
                      </a:r>
                    </a:p>
                  </a:txBody>
                  <a:tcPr anchor="ctr">
                    <a:solidFill>
                      <a:srgbClr val="941100"/>
                    </a:solidFill>
                  </a:tcPr>
                </a:tc>
                <a:tc>
                  <a:txBody>
                    <a:bodyPr/>
                    <a:lstStyle/>
                    <a:p>
                      <a:r>
                        <a:rPr lang="fr-FR" sz="1200" kern="1200" dirty="0">
                          <a:solidFill>
                            <a:schemeClr val="dk1"/>
                          </a:solidFill>
                          <a:effectLst/>
                          <a:latin typeface="+mn-lt"/>
                          <a:ea typeface="+mn-ea"/>
                          <a:cs typeface="+mn-cs"/>
                        </a:rPr>
                        <a:t>Le pharmacien d’officine ou l’IDE sous la délégation des médecins généralistes de la structure pluriprofessionnelle prenant part au protocole</a:t>
                      </a:r>
                      <a:r>
                        <a:rPr lang="fr-FR" sz="1200" dirty="0">
                          <a:effectLst/>
                        </a:rPr>
                        <a:t> </a:t>
                      </a:r>
                      <a:endParaRPr lang="fr-FR" sz="1200" dirty="0"/>
                    </a:p>
                  </a:txBody>
                  <a:tcPr>
                    <a:solidFill>
                      <a:srgbClr val="941100">
                        <a:alpha val="50196"/>
                      </a:srgbClr>
                    </a:solidFill>
                  </a:tcPr>
                </a:tc>
                <a:extLst>
                  <a:ext uri="{0D108BD9-81ED-4DB2-BD59-A6C34878D82A}">
                    <a16:rowId xmlns:a16="http://schemas.microsoft.com/office/drawing/2014/main" val="265015768"/>
                  </a:ext>
                </a:extLst>
              </a:tr>
              <a:tr h="904491">
                <a:tc>
                  <a:txBody>
                    <a:bodyPr/>
                    <a:lstStyle/>
                    <a:p>
                      <a:pPr algn="ctr"/>
                      <a:r>
                        <a:rPr lang="fr-FR" dirty="0">
                          <a:solidFill>
                            <a:schemeClr val="bg1"/>
                          </a:solidFill>
                        </a:rPr>
                        <a:t>Quoi?</a:t>
                      </a:r>
                    </a:p>
                  </a:txBody>
                  <a:tcPr anchor="ctr">
                    <a:solidFill>
                      <a:srgbClr val="941100"/>
                    </a:solidFill>
                  </a:tcPr>
                </a:tc>
                <a:tc>
                  <a:txBody>
                    <a:bodyPr/>
                    <a:lstStyle/>
                    <a:p>
                      <a:r>
                        <a:rPr lang="fr-FR" sz="1200" dirty="0">
                          <a:effectLst/>
                          <a:latin typeface="Calibri" panose="020F0502020204030204" pitchFamily="34" charset="0"/>
                          <a:ea typeface="Calibri" panose="020F0502020204030204" pitchFamily="34" charset="0"/>
                          <a:cs typeface="Times New Roman" panose="02020603050405020304" pitchFamily="18" charset="0"/>
                        </a:rPr>
                        <a:t>Cette procédure vise à décrire ce qui est mis en place pour la réalisation du test </a:t>
                      </a:r>
                      <a:r>
                        <a:rPr lang="fr-FR" sz="1200">
                          <a:effectLst/>
                          <a:latin typeface="Calibri" panose="020F0502020204030204" pitchFamily="34" charset="0"/>
                          <a:ea typeface="Calibri" panose="020F0502020204030204" pitchFamily="34" charset="0"/>
                          <a:cs typeface="Times New Roman" panose="02020603050405020304" pitchFamily="18" charset="0"/>
                        </a:rPr>
                        <a:t>rapide d’orientation </a:t>
                      </a:r>
                      <a:r>
                        <a:rPr lang="fr-FR" sz="1200" dirty="0">
                          <a:effectLst/>
                          <a:latin typeface="Calibri" panose="020F0502020204030204" pitchFamily="34" charset="0"/>
                          <a:ea typeface="Calibri" panose="020F0502020204030204" pitchFamily="34" charset="0"/>
                          <a:cs typeface="Times New Roman" panose="02020603050405020304" pitchFamily="18" charset="0"/>
                        </a:rPr>
                        <a:t>diagnostique de l’angine dans le cadre de l’application du protocole « Odynophagie chez les patients de 6 à 45 ans : protocole de coopération entre médecin généraliste, pharmacien </a:t>
                      </a:r>
                      <a:r>
                        <a:rPr lang="fr-FR" sz="1200">
                          <a:effectLst/>
                          <a:latin typeface="Calibri" panose="020F0502020204030204" pitchFamily="34" charset="0"/>
                          <a:ea typeface="Calibri" panose="020F0502020204030204" pitchFamily="34" charset="0"/>
                          <a:cs typeface="Times New Roman" panose="02020603050405020304" pitchFamily="18" charset="0"/>
                        </a:rPr>
                        <a:t>et infirmier diplômé </a:t>
                      </a:r>
                      <a:r>
                        <a:rPr lang="fr-FR" sz="1200" dirty="0">
                          <a:effectLst/>
                          <a:latin typeface="Calibri" panose="020F0502020204030204" pitchFamily="34" charset="0"/>
                          <a:ea typeface="Calibri" panose="020F0502020204030204" pitchFamily="34" charset="0"/>
                          <a:cs typeface="Times New Roman" panose="02020603050405020304" pitchFamily="18" charset="0"/>
                        </a:rPr>
                        <a:t>d’état »</a:t>
                      </a:r>
                    </a:p>
                  </a:txBody>
                  <a:tcPr marL="68580" marR="68580" marT="0" marB="0">
                    <a:solidFill>
                      <a:srgbClr val="941100">
                        <a:alpha val="50196"/>
                      </a:srgbClr>
                    </a:solidFill>
                  </a:tcPr>
                </a:tc>
                <a:extLst>
                  <a:ext uri="{0D108BD9-81ED-4DB2-BD59-A6C34878D82A}">
                    <a16:rowId xmlns:a16="http://schemas.microsoft.com/office/drawing/2014/main" val="3731092942"/>
                  </a:ext>
                </a:extLst>
              </a:tr>
              <a:tr h="452246">
                <a:tc>
                  <a:txBody>
                    <a:bodyPr/>
                    <a:lstStyle/>
                    <a:p>
                      <a:pPr algn="ctr"/>
                      <a:r>
                        <a:rPr lang="fr-FR" dirty="0">
                          <a:solidFill>
                            <a:schemeClr val="bg1"/>
                          </a:solidFill>
                        </a:rPr>
                        <a:t>Où?</a:t>
                      </a:r>
                    </a:p>
                  </a:txBody>
                  <a:tcPr anchor="ctr">
                    <a:solidFill>
                      <a:srgbClr val="941100"/>
                    </a:solidFill>
                  </a:tcPr>
                </a:tc>
                <a:tc>
                  <a:txBody>
                    <a:bodyPr/>
                    <a:lstStyle/>
                    <a:p>
                      <a:pPr marL="171450" lvl="0" indent="-171450">
                        <a:buFont typeface="Arial" panose="020B0604020202020204" pitchFamily="34" charset="0"/>
                        <a:buChar char="•"/>
                      </a:pPr>
                      <a:r>
                        <a:rPr lang="fr-FR" sz="1200" kern="1200" dirty="0">
                          <a:solidFill>
                            <a:schemeClr val="dk1"/>
                          </a:solidFill>
                          <a:effectLst/>
                          <a:latin typeface="+mn-lt"/>
                          <a:ea typeface="+mn-ea"/>
                          <a:cs typeface="+mn-cs"/>
                        </a:rPr>
                        <a:t>A l’officine, dans le local de confidentialité</a:t>
                      </a:r>
                    </a:p>
                    <a:p>
                      <a:pPr marL="171450" indent="-171450">
                        <a:buFont typeface="Arial" panose="020B0604020202020204" pitchFamily="34" charset="0"/>
                        <a:buChar char="•"/>
                      </a:pPr>
                      <a:r>
                        <a:rPr lang="fr-FR" sz="1200" kern="1200" dirty="0">
                          <a:solidFill>
                            <a:schemeClr val="dk1"/>
                          </a:solidFill>
                          <a:effectLst/>
                          <a:latin typeface="+mn-lt"/>
                          <a:ea typeface="+mn-ea"/>
                          <a:cs typeface="+mn-cs"/>
                        </a:rPr>
                        <a:t>Au cabinet infirmier</a:t>
                      </a:r>
                      <a:r>
                        <a:rPr lang="fr-FR" sz="1200" dirty="0">
                          <a:effectLst/>
                        </a:rPr>
                        <a:t> </a:t>
                      </a:r>
                      <a:endParaRPr lang="fr-FR" sz="1200" dirty="0"/>
                    </a:p>
                  </a:txBody>
                  <a:tcPr>
                    <a:solidFill>
                      <a:srgbClr val="941100">
                        <a:alpha val="50196"/>
                      </a:srgbClr>
                    </a:solidFill>
                  </a:tcPr>
                </a:tc>
                <a:extLst>
                  <a:ext uri="{0D108BD9-81ED-4DB2-BD59-A6C34878D82A}">
                    <a16:rowId xmlns:a16="http://schemas.microsoft.com/office/drawing/2014/main" val="3146088533"/>
                  </a:ext>
                </a:extLst>
              </a:tr>
              <a:tr h="994940">
                <a:tc>
                  <a:txBody>
                    <a:bodyPr/>
                    <a:lstStyle/>
                    <a:p>
                      <a:pPr algn="ctr"/>
                      <a:r>
                        <a:rPr lang="fr-FR" dirty="0">
                          <a:solidFill>
                            <a:schemeClr val="bg1"/>
                          </a:solidFill>
                        </a:rPr>
                        <a:t>Quand?</a:t>
                      </a:r>
                    </a:p>
                  </a:txBody>
                  <a:tcPr anchor="ctr">
                    <a:solidFill>
                      <a:srgbClr val="941100"/>
                    </a:solidFill>
                  </a:tcPr>
                </a:tc>
                <a:tc>
                  <a:txBody>
                    <a:bodyPr/>
                    <a:lstStyle/>
                    <a:p>
                      <a:pPr marL="0" lvl="0" indent="0">
                        <a:buFont typeface="Arial" panose="020B0604020202020204" pitchFamily="34" charset="0"/>
                        <a:buNone/>
                      </a:pPr>
                      <a:r>
                        <a:rPr lang="fr-FR" sz="1200" kern="1200" dirty="0">
                          <a:solidFill>
                            <a:schemeClr val="dk1"/>
                          </a:solidFill>
                          <a:effectLst/>
                          <a:latin typeface="+mn-lt"/>
                          <a:ea typeface="+mn-ea"/>
                          <a:cs typeface="+mn-cs"/>
                        </a:rPr>
                        <a:t>Lorsque le pharmacien d’officine ou l’IDE prend en charge un patient dans le cadre de l’application du protocole « Odynophagie chez les patients de 6 à 45 ans : protocole de coopération entre médecin généraliste, pharmacien et infirmiers diplômés d’état » et que la réalisation d’un TROD angine s’avère nécessaire lors de la prise en charge</a:t>
                      </a:r>
                      <a:r>
                        <a:rPr lang="fr-FR" sz="1200" dirty="0">
                          <a:effectLst/>
                        </a:rPr>
                        <a:t> </a:t>
                      </a:r>
                      <a:endParaRPr lang="fr-FR" sz="1200" dirty="0"/>
                    </a:p>
                  </a:txBody>
                  <a:tcPr>
                    <a:solidFill>
                      <a:srgbClr val="941100">
                        <a:alpha val="50196"/>
                      </a:srgbClr>
                    </a:solidFill>
                  </a:tcPr>
                </a:tc>
                <a:extLst>
                  <a:ext uri="{0D108BD9-81ED-4DB2-BD59-A6C34878D82A}">
                    <a16:rowId xmlns:a16="http://schemas.microsoft.com/office/drawing/2014/main" val="224261643"/>
                  </a:ext>
                </a:extLst>
              </a:tr>
              <a:tr h="366821">
                <a:tc>
                  <a:txBody>
                    <a:bodyPr/>
                    <a:lstStyle/>
                    <a:p>
                      <a:pPr algn="ctr"/>
                      <a:r>
                        <a:rPr lang="fr-FR" dirty="0">
                          <a:solidFill>
                            <a:schemeClr val="bg1"/>
                          </a:solidFill>
                        </a:rPr>
                        <a:t>Pourquoi?</a:t>
                      </a:r>
                    </a:p>
                  </a:txBody>
                  <a:tcPr anchor="ctr">
                    <a:solidFill>
                      <a:srgbClr val="941100"/>
                    </a:solidFill>
                  </a:tcPr>
                </a:tc>
                <a:tc>
                  <a:txBody>
                    <a:bodyPr/>
                    <a:lstStyle/>
                    <a:p>
                      <a:r>
                        <a:rPr lang="fr-FR" sz="1200" dirty="0">
                          <a:effectLst/>
                          <a:latin typeface="Calibri" panose="020F0502020204030204" pitchFamily="34" charset="0"/>
                          <a:ea typeface="Calibri" panose="020F0502020204030204" pitchFamily="34" charset="0"/>
                          <a:cs typeface="Times New Roman" panose="02020603050405020304" pitchFamily="18" charset="0"/>
                        </a:rPr>
                        <a:t>Cette procédure vise à sécuriser la réalisation du test rapide d’orientation diagnostique de l’angine au sein de l’officine ou du cabinet infirmier</a:t>
                      </a:r>
                    </a:p>
                  </a:txBody>
                  <a:tcPr marL="68580" marR="68580" marT="0" marB="0">
                    <a:solidFill>
                      <a:srgbClr val="941100">
                        <a:alpha val="50196"/>
                      </a:srgbClr>
                    </a:solidFill>
                  </a:tcPr>
                </a:tc>
                <a:extLst>
                  <a:ext uri="{0D108BD9-81ED-4DB2-BD59-A6C34878D82A}">
                    <a16:rowId xmlns:a16="http://schemas.microsoft.com/office/drawing/2014/main" val="2033000747"/>
                  </a:ext>
                </a:extLst>
              </a:tr>
            </a:tbl>
          </a:graphicData>
        </a:graphic>
      </p:graphicFrame>
      <p:sp>
        <p:nvSpPr>
          <p:cNvPr id="6" name="ZoneTexte 5">
            <a:extLst>
              <a:ext uri="{FF2B5EF4-FFF2-40B4-BE49-F238E27FC236}">
                <a16:creationId xmlns:a16="http://schemas.microsoft.com/office/drawing/2014/main" id="{768544E0-F2F1-F34E-A9F7-2EE9C14A81FE}"/>
              </a:ext>
            </a:extLst>
          </p:cNvPr>
          <p:cNvSpPr txBox="1"/>
          <p:nvPr/>
        </p:nvSpPr>
        <p:spPr>
          <a:xfrm>
            <a:off x="519727" y="904852"/>
            <a:ext cx="6520220" cy="738664"/>
          </a:xfrm>
          <a:prstGeom prst="rect">
            <a:avLst/>
          </a:prstGeom>
          <a:noFill/>
        </p:spPr>
        <p:txBody>
          <a:bodyPr wrap="square" rtlCol="0">
            <a:spAutoFit/>
          </a:bodyPr>
          <a:lstStyle/>
          <a:p>
            <a:pPr algn="just"/>
            <a:r>
              <a:rPr lang="fr-FR" sz="1200" dirty="0"/>
              <a:t>Dans le cadre de l’application du protocole « PR.01 – Odynophagie chez les patients de 6 à 45 ans : protocole de coopération entre médecin généraliste, pharmacien et infirmier diplômés d’état »</a:t>
            </a:r>
          </a:p>
          <a:p>
            <a:endParaRPr lang="fr-FR" dirty="0"/>
          </a:p>
        </p:txBody>
      </p:sp>
      <p:sp>
        <p:nvSpPr>
          <p:cNvPr id="8" name="Titre 1">
            <a:extLst>
              <a:ext uri="{FF2B5EF4-FFF2-40B4-BE49-F238E27FC236}">
                <a16:creationId xmlns:a16="http://schemas.microsoft.com/office/drawing/2014/main" id="{8C3C85D6-0CB7-A848-99B8-B473B694F18B}"/>
              </a:ext>
            </a:extLst>
          </p:cNvPr>
          <p:cNvSpPr>
            <a:spLocks noGrp="1"/>
          </p:cNvSpPr>
          <p:nvPr>
            <p:ph type="title"/>
          </p:nvPr>
        </p:nvSpPr>
        <p:spPr>
          <a:xfrm>
            <a:off x="0" y="543496"/>
            <a:ext cx="7373815" cy="361356"/>
          </a:xfrm>
        </p:spPr>
        <p:txBody>
          <a:bodyPr>
            <a:noAutofit/>
          </a:bodyPr>
          <a:lstStyle/>
          <a:p>
            <a:r>
              <a:rPr lang="fr-FR" sz="1800" dirty="0"/>
              <a:t>P. 02 – Procédure de réalisation du TROD angine à l’officine ou au cabinet infirmier</a:t>
            </a:r>
          </a:p>
        </p:txBody>
      </p:sp>
      <p:sp>
        <p:nvSpPr>
          <p:cNvPr id="7" name="Espace réservé du texte 7">
            <a:extLst>
              <a:ext uri="{FF2B5EF4-FFF2-40B4-BE49-F238E27FC236}">
                <a16:creationId xmlns:a16="http://schemas.microsoft.com/office/drawing/2014/main" id="{59FAD59A-15E6-E741-A7E2-9C6651CAD32F}"/>
              </a:ext>
            </a:extLst>
          </p:cNvPr>
          <p:cNvSpPr txBox="1">
            <a:spLocks/>
          </p:cNvSpPr>
          <p:nvPr/>
        </p:nvSpPr>
        <p:spPr>
          <a:xfrm>
            <a:off x="398463" y="10216325"/>
            <a:ext cx="2468490" cy="438150"/>
          </a:xfrm>
          <a:prstGeom prst="rect">
            <a:avLst/>
          </a:prstGeo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kern="1200">
                <a:solidFill>
                  <a:schemeClr val="bg1"/>
                </a:solidFill>
                <a:latin typeface="Calibri" panose="020F0502020204030204" pitchFamily="34" charset="0"/>
                <a:ea typeface="+mn-ea"/>
                <a:cs typeface="Calibri" panose="020F0502020204030204" pitchFamily="34" charset="0"/>
              </a:defRPr>
            </a:lvl1pPr>
            <a:lvl2pPr marL="549417" indent="-171450" algn="l" defTabSz="755934" rtl="0" eaLnBrk="1" latinLnBrk="0" hangingPunct="1">
              <a:lnSpc>
                <a:spcPct val="90000"/>
              </a:lnSpc>
              <a:spcBef>
                <a:spcPts val="413"/>
              </a:spcBef>
              <a:buFont typeface="Arial" panose="020B0604020202020204" pitchFamily="34" charset="0"/>
              <a:buChar char="•"/>
              <a:defRPr sz="1200" kern="1200">
                <a:solidFill>
                  <a:schemeClr val="bg1"/>
                </a:solidFill>
                <a:latin typeface="Calibri" panose="020F0502020204030204" pitchFamily="34" charset="0"/>
                <a:ea typeface="+mn-ea"/>
                <a:cs typeface="Calibri" panose="020F0502020204030204" pitchFamily="34" charset="0"/>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Cambria" panose="02040503050406030204" pitchFamily="18"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fr-FR"/>
              <a:t>Nom et adresse de la structure pluriprofessionnelle</a:t>
            </a:r>
          </a:p>
          <a:p>
            <a:endParaRPr lang="fr-FR" dirty="0"/>
          </a:p>
        </p:txBody>
      </p:sp>
    </p:spTree>
    <p:extLst>
      <p:ext uri="{BB962C8B-B14F-4D97-AF65-F5344CB8AC3E}">
        <p14:creationId xmlns:p14="http://schemas.microsoft.com/office/powerpoint/2010/main" val="1666457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880B024-F5AE-B648-8C31-C049B195D769}"/>
              </a:ext>
            </a:extLst>
          </p:cNvPr>
          <p:cNvSpPr>
            <a:spLocks noGrp="1"/>
          </p:cNvSpPr>
          <p:nvPr>
            <p:ph idx="1"/>
          </p:nvPr>
        </p:nvSpPr>
        <p:spPr>
          <a:xfrm>
            <a:off x="519727" y="1121789"/>
            <a:ext cx="6520220" cy="8691513"/>
          </a:xfrm>
        </p:spPr>
        <p:txBody>
          <a:bodyPr>
            <a:noAutofit/>
          </a:bodyPr>
          <a:lstStyle/>
          <a:p>
            <a:pPr lvl="1"/>
            <a:r>
              <a:rPr lang="fr-FR" dirty="0"/>
              <a:t>Comment ? : description des processus</a:t>
            </a:r>
          </a:p>
          <a:p>
            <a:pPr lvl="2"/>
            <a:r>
              <a:rPr lang="fr-FR" dirty="0"/>
              <a:t>Equipements</a:t>
            </a:r>
          </a:p>
          <a:p>
            <a:pPr marL="171450" lvl="0" indent="-171450">
              <a:buFont typeface="Arial" panose="020B0604020202020204" pitchFamily="34" charset="0"/>
              <a:buChar char="•"/>
            </a:pPr>
            <a:r>
              <a:rPr lang="fr-FR" dirty="0"/>
              <a:t>Kit TROD angine retenu : </a:t>
            </a:r>
            <a:r>
              <a:rPr lang="fr-FR" i="1" dirty="0">
                <a:solidFill>
                  <a:srgbClr val="941100"/>
                </a:solidFill>
              </a:rPr>
              <a:t>insérer ici la description, le contenu du kit etc…</a:t>
            </a:r>
            <a:endParaRPr lang="fr-FR" dirty="0">
              <a:solidFill>
                <a:srgbClr val="941100"/>
              </a:solidFill>
            </a:endParaRPr>
          </a:p>
          <a:p>
            <a:pPr marL="171450" lvl="0" indent="-171450">
              <a:buFont typeface="Arial" panose="020B0604020202020204" pitchFamily="34" charset="0"/>
              <a:buChar char="•"/>
            </a:pPr>
            <a:r>
              <a:rPr lang="fr-FR" dirty="0"/>
              <a:t>Lampe d’examen</a:t>
            </a:r>
          </a:p>
          <a:p>
            <a:pPr marL="171450" lvl="0" indent="-171450">
              <a:buFont typeface="Arial" panose="020B0604020202020204" pitchFamily="34" charset="0"/>
              <a:buChar char="•"/>
            </a:pPr>
            <a:r>
              <a:rPr lang="fr-FR" dirty="0"/>
              <a:t>Abaisse Langue</a:t>
            </a:r>
          </a:p>
          <a:p>
            <a:pPr marL="171450" lvl="0" indent="-171450">
              <a:buFont typeface="Arial" panose="020B0604020202020204" pitchFamily="34" charset="0"/>
              <a:buChar char="•"/>
            </a:pPr>
            <a:r>
              <a:rPr lang="fr-FR" dirty="0"/>
              <a:t>Gants à usage unique</a:t>
            </a:r>
          </a:p>
          <a:p>
            <a:pPr marL="171450" lvl="0" indent="-171450">
              <a:buFont typeface="Arial" panose="020B0604020202020204" pitchFamily="34" charset="0"/>
              <a:buChar char="•"/>
            </a:pPr>
            <a:r>
              <a:rPr lang="fr-FR" dirty="0"/>
              <a:t>Masque à usage unique</a:t>
            </a:r>
          </a:p>
          <a:p>
            <a:pPr marL="171450" lvl="0" indent="-171450">
              <a:buFont typeface="Arial" panose="020B0604020202020204" pitchFamily="34" charset="0"/>
              <a:buChar char="•"/>
            </a:pPr>
            <a:r>
              <a:rPr lang="fr-FR" dirty="0"/>
              <a:t>Container à DASRI</a:t>
            </a:r>
          </a:p>
          <a:p>
            <a:pPr marL="171450" lvl="0" indent="-171450">
              <a:buFont typeface="Arial" panose="020B0604020202020204" pitchFamily="34" charset="0"/>
              <a:buChar char="•"/>
            </a:pPr>
            <a:r>
              <a:rPr lang="fr-FR" dirty="0"/>
              <a:t>L’arbre décisionnel inclus dans le protocole et dans le document à disposition « </a:t>
            </a:r>
            <a:r>
              <a:rPr lang="fr-FR" i="1" dirty="0"/>
              <a:t>PR. 01.2 – Formulaire de prise en charge du patient</a:t>
            </a:r>
            <a:r>
              <a:rPr lang="fr-FR" dirty="0"/>
              <a:t> »</a:t>
            </a:r>
          </a:p>
          <a:p>
            <a:pPr marL="171450" lvl="0" indent="-171450">
              <a:buFont typeface="Arial" panose="020B0604020202020204" pitchFamily="34" charset="0"/>
              <a:buChar char="•"/>
            </a:pPr>
            <a:r>
              <a:rPr lang="fr-FR" dirty="0"/>
              <a:t>Le document </a:t>
            </a:r>
            <a:r>
              <a:rPr lang="fr-FR" i="1" dirty="0"/>
              <a:t>« E. 02 – Synthèse de la prise en charge (destinée au patient) » </a:t>
            </a:r>
            <a:r>
              <a:rPr lang="fr-FR" dirty="0"/>
              <a:t>remis au patient à la fin de sa prise en charge dans le cadre du protocole</a:t>
            </a:r>
          </a:p>
          <a:p>
            <a:pPr marL="171450" lvl="0" indent="-171450">
              <a:buFont typeface="Arial" panose="020B0604020202020204" pitchFamily="34" charset="0"/>
              <a:buChar char="•"/>
            </a:pPr>
            <a:r>
              <a:rPr lang="fr-FR" dirty="0"/>
              <a:t>Le document </a:t>
            </a:r>
            <a:r>
              <a:rPr lang="fr-FR" i="1" dirty="0"/>
              <a:t>« PR. 01.2 – Formulaire de prise en charge du patient »</a:t>
            </a:r>
            <a:r>
              <a:rPr lang="fr-FR" dirty="0"/>
              <a:t> inclus dans le dossier médical du patient à la fin de la prise en charge dans le cadre du protocole</a:t>
            </a:r>
          </a:p>
          <a:p>
            <a:pPr marL="171450" lvl="0" indent="-171450">
              <a:buFont typeface="Arial" panose="020B0604020202020204" pitchFamily="34" charset="0"/>
              <a:buChar char="•"/>
            </a:pPr>
            <a:r>
              <a:rPr lang="fr-FR" dirty="0"/>
              <a:t>Le document associé </a:t>
            </a:r>
            <a:r>
              <a:rPr lang="fr-FR" i="1" dirty="0"/>
              <a:t>« P. 01 – Procédure pratique de prise en charge des patients à l’officine ou au cabinet infirmier »</a:t>
            </a:r>
            <a:r>
              <a:rPr lang="fr-FR" dirty="0"/>
              <a:t> qui standardise l’application du protocole « </a:t>
            </a:r>
            <a:r>
              <a:rPr lang="fr-FR" i="1" dirty="0"/>
              <a:t>PR. 01 – Protocole de </a:t>
            </a:r>
            <a:r>
              <a:rPr lang="fr-FR" i="1"/>
              <a:t>coopération « odynophagie </a:t>
            </a:r>
            <a:r>
              <a:rPr lang="fr-FR" i="1" dirty="0"/>
              <a:t>chez le patient de 6 à </a:t>
            </a:r>
            <a:r>
              <a:rPr lang="fr-FR" i="1"/>
              <a:t>45 ans » </a:t>
            </a:r>
            <a:r>
              <a:rPr lang="fr-FR"/>
              <a:t>»</a:t>
            </a:r>
          </a:p>
          <a:p>
            <a:pPr lvl="0"/>
            <a:endParaRPr lang="fr-FR" dirty="0"/>
          </a:p>
          <a:p>
            <a:pPr algn="ctr"/>
            <a:r>
              <a:rPr lang="fr-FR" b="1" dirty="0"/>
              <a:t>En annexe 1 : inventaire mensuel des équipements</a:t>
            </a:r>
          </a:p>
          <a:p>
            <a:endParaRPr lang="fr-FR" b="1" dirty="0"/>
          </a:p>
          <a:p>
            <a:pPr lvl="2"/>
            <a:r>
              <a:rPr lang="fr-FR" dirty="0"/>
              <a:t>Processus (1/2)</a:t>
            </a:r>
          </a:p>
          <a:p>
            <a:r>
              <a:rPr lang="fr-FR" dirty="0"/>
              <a:t>Le TROD angine est réalisé lorsque le pharmacien d’officine ou l’IDE le juge nécessaire lors de la prise en charge du patient dans le cadre de l’application du protocole « </a:t>
            </a:r>
            <a:r>
              <a:rPr lang="fr-FR" i="1" dirty="0"/>
              <a:t>PR. 01 – Odynophagie chez les patients de 6 à 45 ans : protocole de coopération entre médecin généraliste, pharmacien et infirmiers diplômés d’état </a:t>
            </a:r>
            <a:r>
              <a:rPr lang="fr-FR" dirty="0"/>
              <a:t>». </a:t>
            </a:r>
          </a:p>
          <a:p>
            <a:r>
              <a:rPr lang="fr-FR" dirty="0"/>
              <a:t>Pour cela, le professionnel suit le document à disposition </a:t>
            </a:r>
            <a:r>
              <a:rPr lang="fr-FR" i="1" dirty="0"/>
              <a:t>« P. 01 – Procédure pratique de prise en charge des patients à l’officine ou au cabinet infirmier »</a:t>
            </a:r>
            <a:r>
              <a:rPr lang="fr-FR" dirty="0"/>
              <a:t>. Le suivi de cette procédure permet de poser l’indication de la réalisation d’un TROD angine au patient en fonction des données de l’anamnèse et des observations cliniques. </a:t>
            </a:r>
          </a:p>
          <a:p>
            <a:r>
              <a:rPr lang="fr-FR" dirty="0"/>
              <a:t>Une fois l’indication posée, le pharmacien ou l’IDE réalise le test dans le respect des recommandations du fabricant du test et interprète les résultats : </a:t>
            </a:r>
          </a:p>
          <a:p>
            <a:pPr marL="171450" lvl="0" indent="-171450">
              <a:buFont typeface="Arial" panose="020B0604020202020204" pitchFamily="34" charset="0"/>
              <a:buChar char="•"/>
            </a:pPr>
            <a:r>
              <a:rPr lang="fr-FR" dirty="0"/>
              <a:t>Positif</a:t>
            </a:r>
          </a:p>
          <a:p>
            <a:pPr marL="171450" lvl="0" indent="-171450">
              <a:buFont typeface="Arial" panose="020B0604020202020204" pitchFamily="34" charset="0"/>
              <a:buChar char="•"/>
            </a:pPr>
            <a:r>
              <a:rPr lang="fr-FR" dirty="0"/>
              <a:t>Négatif</a:t>
            </a:r>
          </a:p>
          <a:p>
            <a:pPr marL="171450" lvl="0" indent="-171450">
              <a:buFont typeface="Arial" panose="020B0604020202020204" pitchFamily="34" charset="0"/>
              <a:buChar char="•"/>
            </a:pPr>
            <a:r>
              <a:rPr lang="fr-FR" dirty="0"/>
              <a:t>Impossible à réaliser</a:t>
            </a:r>
          </a:p>
          <a:p>
            <a:br>
              <a:rPr lang="fr-FR" dirty="0"/>
            </a:br>
            <a:endParaRPr lang="fr-FR" dirty="0"/>
          </a:p>
          <a:p>
            <a:endParaRPr lang="fr-FR" dirty="0"/>
          </a:p>
        </p:txBody>
      </p:sp>
      <p:sp>
        <p:nvSpPr>
          <p:cNvPr id="4" name="Espace réservé du numéro de diapositive 3">
            <a:extLst>
              <a:ext uri="{FF2B5EF4-FFF2-40B4-BE49-F238E27FC236}">
                <a16:creationId xmlns:a16="http://schemas.microsoft.com/office/drawing/2014/main" id="{D046BEB7-C66B-6641-8A67-FACE4D87A40C}"/>
              </a:ext>
            </a:extLst>
          </p:cNvPr>
          <p:cNvSpPr>
            <a:spLocks noGrp="1"/>
          </p:cNvSpPr>
          <p:nvPr>
            <p:ph type="sldNum" sz="quarter" idx="12"/>
          </p:nvPr>
        </p:nvSpPr>
        <p:spPr/>
        <p:txBody>
          <a:bodyPr/>
          <a:lstStyle/>
          <a:p>
            <a:fld id="{2D97AC9A-B59B-6447-9B18-AEFDB58F42AF}" type="slidenum">
              <a:rPr lang="fr-FR" smtClean="0"/>
              <a:pPr/>
              <a:t>2</a:t>
            </a:fld>
            <a:r>
              <a:rPr lang="fr-FR" dirty="0"/>
              <a:t> sur 5</a:t>
            </a:r>
          </a:p>
        </p:txBody>
      </p:sp>
      <p:sp>
        <p:nvSpPr>
          <p:cNvPr id="12" name="Titre 1">
            <a:extLst>
              <a:ext uri="{FF2B5EF4-FFF2-40B4-BE49-F238E27FC236}">
                <a16:creationId xmlns:a16="http://schemas.microsoft.com/office/drawing/2014/main" id="{48176B2A-BC71-8841-B69C-DD3412B36303}"/>
              </a:ext>
            </a:extLst>
          </p:cNvPr>
          <p:cNvSpPr>
            <a:spLocks noGrp="1"/>
          </p:cNvSpPr>
          <p:nvPr>
            <p:ph type="title"/>
          </p:nvPr>
        </p:nvSpPr>
        <p:spPr>
          <a:xfrm>
            <a:off x="0" y="543496"/>
            <a:ext cx="7373815" cy="361356"/>
          </a:xfrm>
        </p:spPr>
        <p:txBody>
          <a:bodyPr>
            <a:noAutofit/>
          </a:bodyPr>
          <a:lstStyle/>
          <a:p>
            <a:r>
              <a:rPr lang="fr-FR" sz="1800" dirty="0"/>
              <a:t>P. 02 – Procédure de réalisation du TROD angine à l’officine ou au cabinet infirmier</a:t>
            </a:r>
          </a:p>
        </p:txBody>
      </p:sp>
      <p:sp>
        <p:nvSpPr>
          <p:cNvPr id="5" name="Espace réservé du texte 7">
            <a:extLst>
              <a:ext uri="{FF2B5EF4-FFF2-40B4-BE49-F238E27FC236}">
                <a16:creationId xmlns:a16="http://schemas.microsoft.com/office/drawing/2014/main" id="{0C10D379-7828-B14A-8395-4476D5E21F7C}"/>
              </a:ext>
            </a:extLst>
          </p:cNvPr>
          <p:cNvSpPr txBox="1">
            <a:spLocks/>
          </p:cNvSpPr>
          <p:nvPr/>
        </p:nvSpPr>
        <p:spPr>
          <a:xfrm>
            <a:off x="398463" y="10216325"/>
            <a:ext cx="2468490" cy="438150"/>
          </a:xfrm>
          <a:prstGeom prst="rect">
            <a:avLst/>
          </a:prstGeo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kern="1200">
                <a:solidFill>
                  <a:schemeClr val="bg1"/>
                </a:solidFill>
                <a:latin typeface="Calibri" panose="020F0502020204030204" pitchFamily="34" charset="0"/>
                <a:ea typeface="+mn-ea"/>
                <a:cs typeface="Calibri" panose="020F0502020204030204" pitchFamily="34" charset="0"/>
              </a:defRPr>
            </a:lvl1pPr>
            <a:lvl2pPr marL="549417" indent="-171450" algn="l" defTabSz="755934" rtl="0" eaLnBrk="1" latinLnBrk="0" hangingPunct="1">
              <a:lnSpc>
                <a:spcPct val="90000"/>
              </a:lnSpc>
              <a:spcBef>
                <a:spcPts val="413"/>
              </a:spcBef>
              <a:buFont typeface="Arial" panose="020B0604020202020204" pitchFamily="34" charset="0"/>
              <a:buChar char="•"/>
              <a:defRPr sz="1200" kern="1200">
                <a:solidFill>
                  <a:schemeClr val="bg1"/>
                </a:solidFill>
                <a:latin typeface="Calibri" panose="020F0502020204030204" pitchFamily="34" charset="0"/>
                <a:ea typeface="+mn-ea"/>
                <a:cs typeface="Calibri" panose="020F0502020204030204" pitchFamily="34" charset="0"/>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Cambria" panose="02040503050406030204" pitchFamily="18"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fr-FR"/>
              <a:t>Nom et adresse de la structure pluriprofessionnelle</a:t>
            </a:r>
          </a:p>
          <a:p>
            <a:endParaRPr lang="fr-FR" dirty="0"/>
          </a:p>
        </p:txBody>
      </p:sp>
    </p:spTree>
    <p:extLst>
      <p:ext uri="{BB962C8B-B14F-4D97-AF65-F5344CB8AC3E}">
        <p14:creationId xmlns:p14="http://schemas.microsoft.com/office/powerpoint/2010/main" val="2377522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880B024-F5AE-B648-8C31-C049B195D769}"/>
              </a:ext>
            </a:extLst>
          </p:cNvPr>
          <p:cNvSpPr>
            <a:spLocks noGrp="1"/>
          </p:cNvSpPr>
          <p:nvPr>
            <p:ph idx="1"/>
          </p:nvPr>
        </p:nvSpPr>
        <p:spPr>
          <a:xfrm>
            <a:off x="519727" y="1121789"/>
            <a:ext cx="6520220" cy="8691513"/>
          </a:xfrm>
        </p:spPr>
        <p:txBody>
          <a:bodyPr>
            <a:noAutofit/>
          </a:bodyPr>
          <a:lstStyle/>
          <a:p>
            <a:pPr lvl="2"/>
            <a:r>
              <a:rPr lang="fr-FR" dirty="0"/>
              <a:t>Processus (2/2)</a:t>
            </a:r>
          </a:p>
          <a:p>
            <a:r>
              <a:rPr lang="fr-FR" dirty="0"/>
              <a:t>Le professionnel de santé consigne les résultats ainsi que les données du test (Marque, modèle, </a:t>
            </a:r>
            <a:r>
              <a:rPr lang="fr-FR" dirty="0" err="1"/>
              <a:t>n°de</a:t>
            </a:r>
            <a:r>
              <a:rPr lang="fr-FR" dirty="0"/>
              <a:t> lot et date de péremption)  :</a:t>
            </a:r>
          </a:p>
          <a:p>
            <a:pPr marL="171450" lvl="0" indent="-171450">
              <a:buFont typeface="Arial" panose="020B0604020202020204" pitchFamily="34" charset="0"/>
              <a:buChar char="•"/>
            </a:pPr>
            <a:r>
              <a:rPr lang="fr-FR" dirty="0"/>
              <a:t>Dans le document associé « PR. 01.6 – </a:t>
            </a:r>
            <a:r>
              <a:rPr lang="fr-FR" i="1" dirty="0"/>
              <a:t>Formulaire de prise en charge patient</a:t>
            </a:r>
            <a:r>
              <a:rPr lang="fr-FR" dirty="0"/>
              <a:t> » </a:t>
            </a:r>
            <a:r>
              <a:rPr lang="fr-FR" dirty="0">
                <a:sym typeface="Wingdings" pitchFamily="2" charset="2"/>
              </a:rPr>
              <a:t></a:t>
            </a:r>
            <a:r>
              <a:rPr lang="fr-FR" dirty="0"/>
              <a:t> </a:t>
            </a:r>
            <a:r>
              <a:rPr lang="fr-FR" b="1" dirty="0"/>
              <a:t>traçabilité de la réalisation du test</a:t>
            </a:r>
            <a:endParaRPr lang="fr-FR" dirty="0"/>
          </a:p>
          <a:p>
            <a:pPr marL="171450" lvl="0" indent="-171450">
              <a:buFont typeface="Arial" panose="020B0604020202020204" pitchFamily="34" charset="0"/>
              <a:buChar char="•"/>
            </a:pPr>
            <a:r>
              <a:rPr lang="fr-FR" dirty="0"/>
              <a:t>Dans le document associé « </a:t>
            </a:r>
            <a:r>
              <a:rPr lang="fr-FR" i="1" dirty="0"/>
              <a:t>E. 02 – Synthèse de la prise en charge</a:t>
            </a:r>
            <a:r>
              <a:rPr lang="fr-FR" dirty="0"/>
              <a:t> » </a:t>
            </a:r>
            <a:r>
              <a:rPr lang="fr-FR" dirty="0">
                <a:sym typeface="Wingdings" pitchFamily="2" charset="2"/>
              </a:rPr>
              <a:t></a:t>
            </a:r>
            <a:r>
              <a:rPr lang="fr-FR" dirty="0"/>
              <a:t> </a:t>
            </a:r>
            <a:r>
              <a:rPr lang="fr-FR" b="1" dirty="0"/>
              <a:t>communication des résultats au patient</a:t>
            </a:r>
            <a:endParaRPr lang="fr-FR" dirty="0"/>
          </a:p>
          <a:p>
            <a:pPr marL="171450" lvl="0" indent="-171450">
              <a:buFont typeface="Arial" panose="020B0604020202020204" pitchFamily="34" charset="0"/>
              <a:buChar char="•"/>
            </a:pPr>
            <a:r>
              <a:rPr lang="fr-FR" dirty="0"/>
              <a:t>Dans le document associé « </a:t>
            </a:r>
            <a:r>
              <a:rPr lang="fr-FR" i="1" dirty="0"/>
              <a:t>E. 04 – Traçabilité des prises en charge patient</a:t>
            </a:r>
            <a:r>
              <a:rPr lang="fr-FR" dirty="0"/>
              <a:t> » </a:t>
            </a:r>
            <a:r>
              <a:rPr lang="fr-FR" dirty="0">
                <a:sym typeface="Wingdings" pitchFamily="2" charset="2"/>
              </a:rPr>
              <a:t></a:t>
            </a:r>
            <a:r>
              <a:rPr lang="fr-FR" dirty="0"/>
              <a:t> </a:t>
            </a:r>
            <a:r>
              <a:rPr lang="fr-FR" b="1" dirty="0"/>
              <a:t>traçabilité de la réalisation du test</a:t>
            </a:r>
            <a:endParaRPr lang="fr-FR" dirty="0"/>
          </a:p>
          <a:p>
            <a:r>
              <a:rPr lang="fr-FR" dirty="0"/>
              <a:t>Une fois le test réalisé, le pharmacien d’officine ou l’IDE élimine dans la filière DASRI les déchets qui ont été en contact avec des liquides biologiques </a:t>
            </a:r>
          </a:p>
          <a:p>
            <a:pPr algn="ctr"/>
            <a:br>
              <a:rPr lang="fr-FR" b="1" dirty="0"/>
            </a:br>
            <a:r>
              <a:rPr lang="fr-FR" b="1" dirty="0"/>
              <a:t>Le résumé de la prise en charge se situe en Annexe 2 : diagramme décisionnel de prise en charge</a:t>
            </a:r>
          </a:p>
        </p:txBody>
      </p:sp>
      <p:sp>
        <p:nvSpPr>
          <p:cNvPr id="4" name="Espace réservé du numéro de diapositive 3">
            <a:extLst>
              <a:ext uri="{FF2B5EF4-FFF2-40B4-BE49-F238E27FC236}">
                <a16:creationId xmlns:a16="http://schemas.microsoft.com/office/drawing/2014/main" id="{D046BEB7-C66B-6641-8A67-FACE4D87A40C}"/>
              </a:ext>
            </a:extLst>
          </p:cNvPr>
          <p:cNvSpPr>
            <a:spLocks noGrp="1"/>
          </p:cNvSpPr>
          <p:nvPr>
            <p:ph type="sldNum" sz="quarter" idx="12"/>
          </p:nvPr>
        </p:nvSpPr>
        <p:spPr/>
        <p:txBody>
          <a:bodyPr/>
          <a:lstStyle/>
          <a:p>
            <a:fld id="{2D97AC9A-B59B-6447-9B18-AEFDB58F42AF}" type="slidenum">
              <a:rPr lang="fr-FR" smtClean="0"/>
              <a:pPr/>
              <a:t>3</a:t>
            </a:fld>
            <a:r>
              <a:rPr lang="fr-FR" dirty="0"/>
              <a:t> sur 5</a:t>
            </a:r>
          </a:p>
        </p:txBody>
      </p:sp>
      <p:sp>
        <p:nvSpPr>
          <p:cNvPr id="7" name="Titre 1">
            <a:extLst>
              <a:ext uri="{FF2B5EF4-FFF2-40B4-BE49-F238E27FC236}">
                <a16:creationId xmlns:a16="http://schemas.microsoft.com/office/drawing/2014/main" id="{0BDEED59-058A-5947-9068-63C2CC42DCB1}"/>
              </a:ext>
            </a:extLst>
          </p:cNvPr>
          <p:cNvSpPr>
            <a:spLocks noGrp="1"/>
          </p:cNvSpPr>
          <p:nvPr>
            <p:ph type="title"/>
          </p:nvPr>
        </p:nvSpPr>
        <p:spPr>
          <a:xfrm>
            <a:off x="0" y="543496"/>
            <a:ext cx="7373815" cy="361356"/>
          </a:xfrm>
        </p:spPr>
        <p:txBody>
          <a:bodyPr>
            <a:noAutofit/>
          </a:bodyPr>
          <a:lstStyle/>
          <a:p>
            <a:r>
              <a:rPr lang="fr-FR" sz="1800" dirty="0"/>
              <a:t>P. 02 – Procédure de réalisation du TROD angine à l’officine ou au cabinet infirmier</a:t>
            </a:r>
          </a:p>
        </p:txBody>
      </p:sp>
      <p:sp>
        <p:nvSpPr>
          <p:cNvPr id="5" name="Espace réservé du texte 7">
            <a:extLst>
              <a:ext uri="{FF2B5EF4-FFF2-40B4-BE49-F238E27FC236}">
                <a16:creationId xmlns:a16="http://schemas.microsoft.com/office/drawing/2014/main" id="{E079F6F5-44A7-3240-9C25-4C60E99EBBB3}"/>
              </a:ext>
            </a:extLst>
          </p:cNvPr>
          <p:cNvSpPr txBox="1">
            <a:spLocks/>
          </p:cNvSpPr>
          <p:nvPr/>
        </p:nvSpPr>
        <p:spPr>
          <a:xfrm>
            <a:off x="398463" y="10216325"/>
            <a:ext cx="2468490" cy="438150"/>
          </a:xfrm>
          <a:prstGeom prst="rect">
            <a:avLst/>
          </a:prstGeo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kern="1200">
                <a:solidFill>
                  <a:schemeClr val="bg1"/>
                </a:solidFill>
                <a:latin typeface="Calibri" panose="020F0502020204030204" pitchFamily="34" charset="0"/>
                <a:ea typeface="+mn-ea"/>
                <a:cs typeface="Calibri" panose="020F0502020204030204" pitchFamily="34" charset="0"/>
              </a:defRPr>
            </a:lvl1pPr>
            <a:lvl2pPr marL="549417" indent="-171450" algn="l" defTabSz="755934" rtl="0" eaLnBrk="1" latinLnBrk="0" hangingPunct="1">
              <a:lnSpc>
                <a:spcPct val="90000"/>
              </a:lnSpc>
              <a:spcBef>
                <a:spcPts val="413"/>
              </a:spcBef>
              <a:buFont typeface="Arial" panose="020B0604020202020204" pitchFamily="34" charset="0"/>
              <a:buChar char="•"/>
              <a:defRPr sz="1200" kern="1200">
                <a:solidFill>
                  <a:schemeClr val="bg1"/>
                </a:solidFill>
                <a:latin typeface="Calibri" panose="020F0502020204030204" pitchFamily="34" charset="0"/>
                <a:ea typeface="+mn-ea"/>
                <a:cs typeface="Calibri" panose="020F0502020204030204" pitchFamily="34" charset="0"/>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Cambria" panose="02040503050406030204" pitchFamily="18"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fr-FR"/>
              <a:t>Nom et adresse de la structure pluriprofessionnelle</a:t>
            </a:r>
          </a:p>
          <a:p>
            <a:endParaRPr lang="fr-FR" dirty="0"/>
          </a:p>
        </p:txBody>
      </p:sp>
    </p:spTree>
    <p:extLst>
      <p:ext uri="{BB962C8B-B14F-4D97-AF65-F5344CB8AC3E}">
        <p14:creationId xmlns:p14="http://schemas.microsoft.com/office/powerpoint/2010/main" val="2866850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46B8A1F-98F6-674D-9B53-2DF431D54049}"/>
              </a:ext>
            </a:extLst>
          </p:cNvPr>
          <p:cNvSpPr>
            <a:spLocks noGrp="1"/>
          </p:cNvSpPr>
          <p:nvPr>
            <p:ph idx="1"/>
          </p:nvPr>
        </p:nvSpPr>
        <p:spPr/>
        <p:txBody>
          <a:bodyPr/>
          <a:lstStyle/>
          <a:p>
            <a:pPr lvl="1"/>
            <a:r>
              <a:rPr lang="fr-FR" dirty="0"/>
              <a:t>Annexe 1 : Inventaire mensuel des équipements et documents</a:t>
            </a:r>
          </a:p>
          <a:p>
            <a:pPr algn="ctr"/>
            <a:r>
              <a:rPr lang="fr-FR" sz="1600" dirty="0">
                <a:solidFill>
                  <a:srgbClr val="941100"/>
                </a:solidFill>
                <a:latin typeface="Cambria" panose="02040503050406030204" pitchFamily="18" charset="0"/>
              </a:rPr>
              <a:t>Mois de … 20…</a:t>
            </a:r>
          </a:p>
          <a:p>
            <a:pPr lvl="2"/>
            <a:r>
              <a:rPr lang="fr-FR" u="sng" dirty="0"/>
              <a:t>Equipements</a:t>
            </a:r>
          </a:p>
          <a:p>
            <a:pPr lvl="2"/>
            <a:endParaRPr lang="fr-FR" u="sng" dirty="0"/>
          </a:p>
          <a:p>
            <a:pPr lvl="2"/>
            <a:endParaRPr lang="fr-FR" u="sng" dirty="0"/>
          </a:p>
          <a:p>
            <a:pPr lvl="2"/>
            <a:endParaRPr lang="fr-FR" u="sng" dirty="0"/>
          </a:p>
          <a:p>
            <a:pPr lvl="2"/>
            <a:endParaRPr lang="fr-FR" u="sng" dirty="0"/>
          </a:p>
          <a:p>
            <a:pPr lvl="2"/>
            <a:endParaRPr lang="fr-FR" u="sng" dirty="0"/>
          </a:p>
          <a:p>
            <a:pPr lvl="2"/>
            <a:endParaRPr lang="fr-FR" u="sng" dirty="0"/>
          </a:p>
          <a:p>
            <a:pPr lvl="2"/>
            <a:endParaRPr lang="fr-FR" u="sng" dirty="0"/>
          </a:p>
          <a:p>
            <a:pPr lvl="2"/>
            <a:endParaRPr lang="fr-FR" u="sng" dirty="0"/>
          </a:p>
          <a:p>
            <a:pPr lvl="2"/>
            <a:endParaRPr lang="fr-FR" u="sng" dirty="0"/>
          </a:p>
          <a:p>
            <a:pPr lvl="2"/>
            <a:endParaRPr lang="fr-FR" u="sng" dirty="0"/>
          </a:p>
          <a:p>
            <a:pPr lvl="2"/>
            <a:endParaRPr lang="fr-FR" u="sng" dirty="0"/>
          </a:p>
          <a:p>
            <a:pPr lvl="2"/>
            <a:endParaRPr lang="fr-FR" u="sng" dirty="0"/>
          </a:p>
          <a:p>
            <a:pPr lvl="2"/>
            <a:r>
              <a:rPr lang="fr-FR" u="sng" dirty="0"/>
              <a:t>Documents à disposition</a:t>
            </a:r>
          </a:p>
          <a:p>
            <a:endParaRPr lang="fr-FR" dirty="0"/>
          </a:p>
        </p:txBody>
      </p:sp>
      <p:sp>
        <p:nvSpPr>
          <p:cNvPr id="4" name="Espace réservé du numéro de diapositive 3">
            <a:extLst>
              <a:ext uri="{FF2B5EF4-FFF2-40B4-BE49-F238E27FC236}">
                <a16:creationId xmlns:a16="http://schemas.microsoft.com/office/drawing/2014/main" id="{8E262271-E7C4-2242-BD76-EF548D26F441}"/>
              </a:ext>
            </a:extLst>
          </p:cNvPr>
          <p:cNvSpPr>
            <a:spLocks noGrp="1"/>
          </p:cNvSpPr>
          <p:nvPr>
            <p:ph type="sldNum" sz="quarter" idx="12"/>
          </p:nvPr>
        </p:nvSpPr>
        <p:spPr/>
        <p:txBody>
          <a:bodyPr/>
          <a:lstStyle/>
          <a:p>
            <a:fld id="{2D97AC9A-B59B-6447-9B18-AEFDB58F42AF}" type="slidenum">
              <a:rPr lang="fr-FR" smtClean="0"/>
              <a:pPr/>
              <a:t>4</a:t>
            </a:fld>
            <a:r>
              <a:rPr lang="fr-FR" dirty="0"/>
              <a:t> sur 5</a:t>
            </a:r>
          </a:p>
        </p:txBody>
      </p:sp>
      <p:graphicFrame>
        <p:nvGraphicFramePr>
          <p:cNvPr id="6" name="Tableau 5">
            <a:extLst>
              <a:ext uri="{FF2B5EF4-FFF2-40B4-BE49-F238E27FC236}">
                <a16:creationId xmlns:a16="http://schemas.microsoft.com/office/drawing/2014/main" id="{C4EDC7AD-8B2F-554F-A857-5A94D3C9F22D}"/>
              </a:ext>
            </a:extLst>
          </p:cNvPr>
          <p:cNvGraphicFramePr>
            <a:graphicFrameLocks noGrp="1"/>
          </p:cNvGraphicFramePr>
          <p:nvPr>
            <p:extLst>
              <p:ext uri="{D42A27DB-BD31-4B8C-83A1-F6EECF244321}">
                <p14:modId xmlns:p14="http://schemas.microsoft.com/office/powerpoint/2010/main" val="3975883247"/>
              </p:ext>
            </p:extLst>
          </p:nvPr>
        </p:nvGraphicFramePr>
        <p:xfrm>
          <a:off x="902652" y="2535451"/>
          <a:ext cx="5754370" cy="2903220"/>
        </p:xfrm>
        <a:graphic>
          <a:graphicData uri="http://schemas.openxmlformats.org/drawingml/2006/table">
            <a:tbl>
              <a:tblPr firstRow="1" firstCol="1" bandRow="1">
                <a:tableStyleId>{5C22544A-7EE6-4342-B048-85BDC9FD1C3A}</a:tableStyleId>
              </a:tblPr>
              <a:tblGrid>
                <a:gridCol w="1977390">
                  <a:extLst>
                    <a:ext uri="{9D8B030D-6E8A-4147-A177-3AD203B41FA5}">
                      <a16:colId xmlns:a16="http://schemas.microsoft.com/office/drawing/2014/main" val="2383334281"/>
                    </a:ext>
                  </a:extLst>
                </a:gridCol>
                <a:gridCol w="1258570">
                  <a:extLst>
                    <a:ext uri="{9D8B030D-6E8A-4147-A177-3AD203B41FA5}">
                      <a16:colId xmlns:a16="http://schemas.microsoft.com/office/drawing/2014/main" val="475278311"/>
                    </a:ext>
                  </a:extLst>
                </a:gridCol>
                <a:gridCol w="1259205">
                  <a:extLst>
                    <a:ext uri="{9D8B030D-6E8A-4147-A177-3AD203B41FA5}">
                      <a16:colId xmlns:a16="http://schemas.microsoft.com/office/drawing/2014/main" val="3896413502"/>
                    </a:ext>
                  </a:extLst>
                </a:gridCol>
                <a:gridCol w="1259205">
                  <a:extLst>
                    <a:ext uri="{9D8B030D-6E8A-4147-A177-3AD203B41FA5}">
                      <a16:colId xmlns:a16="http://schemas.microsoft.com/office/drawing/2014/main" val="106903543"/>
                    </a:ext>
                  </a:extLst>
                </a:gridCol>
              </a:tblGrid>
              <a:tr h="392430">
                <a:tc>
                  <a:txBody>
                    <a:bodyPr/>
                    <a:lstStyle/>
                    <a:p>
                      <a:pPr algn="ctr"/>
                      <a:r>
                        <a:rPr lang="fr-FR" sz="1200" dirty="0">
                          <a:effectLst/>
                        </a:rPr>
                        <a:t>Liste des équipements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effectLst/>
                        </a:rPr>
                        <a:t>Date de péremption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effectLst/>
                        </a:rPr>
                        <a:t>Inventaire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effectLst/>
                        </a:rPr>
                        <a:t>Observations – remarques</a:t>
                      </a:r>
                    </a:p>
                    <a:p>
                      <a:pPr algn="ct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extLst>
                  <a:ext uri="{0D108BD9-81ED-4DB2-BD59-A6C34878D82A}">
                    <a16:rowId xmlns:a16="http://schemas.microsoft.com/office/drawing/2014/main" val="3017098512"/>
                  </a:ext>
                </a:extLst>
              </a:tr>
              <a:tr h="392430">
                <a:tc>
                  <a:txBody>
                    <a:bodyPr/>
                    <a:lstStyle/>
                    <a:p>
                      <a:pPr algn="ctr"/>
                      <a:r>
                        <a:rPr lang="fr-FR" sz="1200" dirty="0">
                          <a:effectLst/>
                        </a:rPr>
                        <a:t>Kits TROD retenu</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pPr algn="ct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pPr algn="ct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5098"/>
                      </a:srgbClr>
                    </a:solidFill>
                  </a:tcPr>
                </a:tc>
                <a:extLst>
                  <a:ext uri="{0D108BD9-81ED-4DB2-BD59-A6C34878D82A}">
                    <a16:rowId xmlns:a16="http://schemas.microsoft.com/office/drawing/2014/main" val="1110446247"/>
                  </a:ext>
                </a:extLst>
              </a:tr>
              <a:tr h="392430">
                <a:tc>
                  <a:txBody>
                    <a:bodyPr/>
                    <a:lstStyle/>
                    <a:p>
                      <a:pPr algn="ctr"/>
                      <a:r>
                        <a:rPr lang="fr-FR" sz="1200" dirty="0">
                          <a:effectLst/>
                        </a:rPr>
                        <a:t>Lampe d’examen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pPr algn="ct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pPr algn="ct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5098"/>
                      </a:srgbClr>
                    </a:solidFill>
                  </a:tcPr>
                </a:tc>
                <a:extLst>
                  <a:ext uri="{0D108BD9-81ED-4DB2-BD59-A6C34878D82A}">
                    <a16:rowId xmlns:a16="http://schemas.microsoft.com/office/drawing/2014/main" val="3400093448"/>
                  </a:ext>
                </a:extLst>
              </a:tr>
              <a:tr h="392430">
                <a:tc>
                  <a:txBody>
                    <a:bodyPr/>
                    <a:lstStyle/>
                    <a:p>
                      <a:pPr algn="ctr"/>
                      <a:r>
                        <a:rPr lang="fr-FR" sz="1200" dirty="0">
                          <a:effectLst/>
                        </a:rPr>
                        <a:t>Abaisse Langue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pPr algn="ct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pPr algn="ct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5098"/>
                      </a:srgbClr>
                    </a:solidFill>
                  </a:tcPr>
                </a:tc>
                <a:extLst>
                  <a:ext uri="{0D108BD9-81ED-4DB2-BD59-A6C34878D82A}">
                    <a16:rowId xmlns:a16="http://schemas.microsoft.com/office/drawing/2014/main" val="3997916983"/>
                  </a:ext>
                </a:extLst>
              </a:tr>
              <a:tr h="392430">
                <a:tc>
                  <a:txBody>
                    <a:bodyPr/>
                    <a:lstStyle/>
                    <a:p>
                      <a:pPr algn="ctr"/>
                      <a:r>
                        <a:rPr lang="fr-FR" sz="1200" dirty="0">
                          <a:effectLst/>
                        </a:rPr>
                        <a:t>Gants à usage unique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pPr algn="ct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pPr algn="ct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5098"/>
                      </a:srgbClr>
                    </a:solidFill>
                  </a:tcPr>
                </a:tc>
                <a:extLst>
                  <a:ext uri="{0D108BD9-81ED-4DB2-BD59-A6C34878D82A}">
                    <a16:rowId xmlns:a16="http://schemas.microsoft.com/office/drawing/2014/main" val="722789950"/>
                  </a:ext>
                </a:extLst>
              </a:tr>
              <a:tr h="392430">
                <a:tc>
                  <a:txBody>
                    <a:bodyPr/>
                    <a:lstStyle/>
                    <a:p>
                      <a:pPr algn="ctr"/>
                      <a:r>
                        <a:rPr lang="fr-FR" sz="1200" dirty="0">
                          <a:effectLst/>
                        </a:rPr>
                        <a:t>Masques à usage unique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pPr algn="ct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pPr algn="ct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5098"/>
                      </a:srgbClr>
                    </a:solidFill>
                  </a:tcPr>
                </a:tc>
                <a:extLst>
                  <a:ext uri="{0D108BD9-81ED-4DB2-BD59-A6C34878D82A}">
                    <a16:rowId xmlns:a16="http://schemas.microsoft.com/office/drawing/2014/main" val="4004072386"/>
                  </a:ext>
                </a:extLst>
              </a:tr>
              <a:tr h="392430">
                <a:tc>
                  <a:txBody>
                    <a:bodyPr/>
                    <a:lstStyle/>
                    <a:p>
                      <a:pPr algn="ctr"/>
                      <a:r>
                        <a:rPr lang="fr-FR" sz="1200" dirty="0">
                          <a:effectLst/>
                        </a:rPr>
                        <a:t>Containers DASRI</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pPr algn="ct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pPr algn="ct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5098"/>
                      </a:srgbClr>
                    </a:solidFill>
                  </a:tcPr>
                </a:tc>
                <a:extLst>
                  <a:ext uri="{0D108BD9-81ED-4DB2-BD59-A6C34878D82A}">
                    <a16:rowId xmlns:a16="http://schemas.microsoft.com/office/drawing/2014/main" val="1454953320"/>
                  </a:ext>
                </a:extLst>
              </a:tr>
            </a:tbl>
          </a:graphicData>
        </a:graphic>
      </p:graphicFrame>
      <p:graphicFrame>
        <p:nvGraphicFramePr>
          <p:cNvPr id="7" name="Tableau 6">
            <a:extLst>
              <a:ext uri="{FF2B5EF4-FFF2-40B4-BE49-F238E27FC236}">
                <a16:creationId xmlns:a16="http://schemas.microsoft.com/office/drawing/2014/main" id="{D65FAA81-2FDB-1D47-9E70-4AD6FCC802DE}"/>
              </a:ext>
            </a:extLst>
          </p:cNvPr>
          <p:cNvGraphicFramePr>
            <a:graphicFrameLocks noGrp="1"/>
          </p:cNvGraphicFramePr>
          <p:nvPr>
            <p:extLst>
              <p:ext uri="{D42A27DB-BD31-4B8C-83A1-F6EECF244321}">
                <p14:modId xmlns:p14="http://schemas.microsoft.com/office/powerpoint/2010/main" val="3323273672"/>
              </p:ext>
            </p:extLst>
          </p:nvPr>
        </p:nvGraphicFramePr>
        <p:xfrm>
          <a:off x="902652" y="6014611"/>
          <a:ext cx="5754370" cy="4086860"/>
        </p:xfrm>
        <a:graphic>
          <a:graphicData uri="http://schemas.openxmlformats.org/drawingml/2006/table">
            <a:tbl>
              <a:tblPr firstRow="1" firstCol="1" bandRow="1">
                <a:tableStyleId>{5C22544A-7EE6-4342-B048-85BDC9FD1C3A}</a:tableStyleId>
              </a:tblPr>
              <a:tblGrid>
                <a:gridCol w="3046095">
                  <a:extLst>
                    <a:ext uri="{9D8B030D-6E8A-4147-A177-3AD203B41FA5}">
                      <a16:colId xmlns:a16="http://schemas.microsoft.com/office/drawing/2014/main" val="2703348656"/>
                    </a:ext>
                  </a:extLst>
                </a:gridCol>
                <a:gridCol w="1353820">
                  <a:extLst>
                    <a:ext uri="{9D8B030D-6E8A-4147-A177-3AD203B41FA5}">
                      <a16:colId xmlns:a16="http://schemas.microsoft.com/office/drawing/2014/main" val="1576691572"/>
                    </a:ext>
                  </a:extLst>
                </a:gridCol>
                <a:gridCol w="1354455">
                  <a:extLst>
                    <a:ext uri="{9D8B030D-6E8A-4147-A177-3AD203B41FA5}">
                      <a16:colId xmlns:a16="http://schemas.microsoft.com/office/drawing/2014/main" val="2724636428"/>
                    </a:ext>
                  </a:extLst>
                </a:gridCol>
              </a:tblGrid>
              <a:tr h="0">
                <a:tc>
                  <a:txBody>
                    <a:bodyPr/>
                    <a:lstStyle/>
                    <a:p>
                      <a:pPr algn="ctr"/>
                      <a:r>
                        <a:rPr lang="fr-FR" sz="1200" dirty="0">
                          <a:effectLst/>
                        </a:rPr>
                        <a:t>Document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effectLst/>
                        </a:rPr>
                        <a:t>N° de version à la date d’inventaire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effectLst/>
                        </a:rPr>
                        <a:t>Date de dernière actualisation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extLst>
                  <a:ext uri="{0D108BD9-81ED-4DB2-BD59-A6C34878D82A}">
                    <a16:rowId xmlns:a16="http://schemas.microsoft.com/office/drawing/2014/main" val="637082003"/>
                  </a:ext>
                </a:extLst>
              </a:tr>
              <a:tr h="930275">
                <a:tc>
                  <a:txBody>
                    <a:bodyPr/>
                    <a:lstStyle/>
                    <a:p>
                      <a:r>
                        <a:rPr lang="fr-FR" sz="1200" dirty="0">
                          <a:effectLst/>
                        </a:rPr>
                        <a:t>PR. 01.6 – Formulaire de prise en charge du patient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extLst>
                  <a:ext uri="{0D108BD9-81ED-4DB2-BD59-A6C34878D82A}">
                    <a16:rowId xmlns:a16="http://schemas.microsoft.com/office/drawing/2014/main" val="1088390529"/>
                  </a:ext>
                </a:extLst>
              </a:tr>
              <a:tr h="930275">
                <a:tc>
                  <a:txBody>
                    <a:bodyPr/>
                    <a:lstStyle/>
                    <a:p>
                      <a:r>
                        <a:rPr lang="fr-FR" sz="1200" dirty="0">
                          <a:effectLst/>
                        </a:rPr>
                        <a:t>E. 02 – Synthèse de la prise en charge (destinée au patient)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extLst>
                  <a:ext uri="{0D108BD9-81ED-4DB2-BD59-A6C34878D82A}">
                    <a16:rowId xmlns:a16="http://schemas.microsoft.com/office/drawing/2014/main" val="2960084965"/>
                  </a:ext>
                </a:extLst>
              </a:tr>
              <a:tr h="930275">
                <a:tc>
                  <a:txBody>
                    <a:bodyPr/>
                    <a:lstStyle/>
                    <a:p>
                      <a:r>
                        <a:rPr lang="fr-FR" sz="1200" dirty="0">
                          <a:effectLst/>
                        </a:rPr>
                        <a:t>P. 01 – Procédure pratique de prise en charge des patients à l’officine ou au cabinet infirmier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extLst>
                  <a:ext uri="{0D108BD9-81ED-4DB2-BD59-A6C34878D82A}">
                    <a16:rowId xmlns:a16="http://schemas.microsoft.com/office/drawing/2014/main" val="4142408585"/>
                  </a:ext>
                </a:extLst>
              </a:tr>
              <a:tr h="930275">
                <a:tc>
                  <a:txBody>
                    <a:bodyPr/>
                    <a:lstStyle/>
                    <a:p>
                      <a:r>
                        <a:rPr lang="fr-FR" sz="1200" dirty="0">
                          <a:effectLst/>
                        </a:rPr>
                        <a:t>PR. 01 – Protocole de coopération « odynophagie chez le patient de 6 à 45 ans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tc>
                  <a:txBody>
                    <a:bodyPr/>
                    <a:lstStyle/>
                    <a:p>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25098"/>
                      </a:srgbClr>
                    </a:solidFill>
                  </a:tcPr>
                </a:tc>
                <a:extLst>
                  <a:ext uri="{0D108BD9-81ED-4DB2-BD59-A6C34878D82A}">
                    <a16:rowId xmlns:a16="http://schemas.microsoft.com/office/drawing/2014/main" val="1069176636"/>
                  </a:ext>
                </a:extLst>
              </a:tr>
            </a:tbl>
          </a:graphicData>
        </a:graphic>
      </p:graphicFrame>
      <p:sp>
        <p:nvSpPr>
          <p:cNvPr id="9" name="Titre 1">
            <a:extLst>
              <a:ext uri="{FF2B5EF4-FFF2-40B4-BE49-F238E27FC236}">
                <a16:creationId xmlns:a16="http://schemas.microsoft.com/office/drawing/2014/main" id="{AE70E7AE-84CE-C54B-8DF3-3EEEA287A36C}"/>
              </a:ext>
            </a:extLst>
          </p:cNvPr>
          <p:cNvSpPr>
            <a:spLocks noGrp="1"/>
          </p:cNvSpPr>
          <p:nvPr>
            <p:ph type="title"/>
          </p:nvPr>
        </p:nvSpPr>
        <p:spPr>
          <a:xfrm>
            <a:off x="0" y="543496"/>
            <a:ext cx="7373815" cy="361356"/>
          </a:xfrm>
        </p:spPr>
        <p:txBody>
          <a:bodyPr>
            <a:noAutofit/>
          </a:bodyPr>
          <a:lstStyle/>
          <a:p>
            <a:r>
              <a:rPr lang="fr-FR" sz="1800" dirty="0"/>
              <a:t>P. 02 – Procédure de réalisation du TROD angine à l’officine ou au cabinet infirmier</a:t>
            </a:r>
          </a:p>
        </p:txBody>
      </p:sp>
      <p:sp>
        <p:nvSpPr>
          <p:cNvPr id="8" name="Espace réservé du texte 7">
            <a:extLst>
              <a:ext uri="{FF2B5EF4-FFF2-40B4-BE49-F238E27FC236}">
                <a16:creationId xmlns:a16="http://schemas.microsoft.com/office/drawing/2014/main" id="{36B43365-B9A3-5641-8DDD-1EF34CFE894E}"/>
              </a:ext>
            </a:extLst>
          </p:cNvPr>
          <p:cNvSpPr txBox="1">
            <a:spLocks/>
          </p:cNvSpPr>
          <p:nvPr/>
        </p:nvSpPr>
        <p:spPr>
          <a:xfrm>
            <a:off x="398463" y="10216325"/>
            <a:ext cx="2468490" cy="438150"/>
          </a:xfrm>
          <a:prstGeom prst="rect">
            <a:avLst/>
          </a:prstGeo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kern="1200">
                <a:solidFill>
                  <a:schemeClr val="bg1"/>
                </a:solidFill>
                <a:latin typeface="Calibri" panose="020F0502020204030204" pitchFamily="34" charset="0"/>
                <a:ea typeface="+mn-ea"/>
                <a:cs typeface="Calibri" panose="020F0502020204030204" pitchFamily="34" charset="0"/>
              </a:defRPr>
            </a:lvl1pPr>
            <a:lvl2pPr marL="549417" indent="-171450" algn="l" defTabSz="755934" rtl="0" eaLnBrk="1" latinLnBrk="0" hangingPunct="1">
              <a:lnSpc>
                <a:spcPct val="90000"/>
              </a:lnSpc>
              <a:spcBef>
                <a:spcPts val="413"/>
              </a:spcBef>
              <a:buFont typeface="Arial" panose="020B0604020202020204" pitchFamily="34" charset="0"/>
              <a:buChar char="•"/>
              <a:defRPr sz="1200" kern="1200">
                <a:solidFill>
                  <a:schemeClr val="bg1"/>
                </a:solidFill>
                <a:latin typeface="Calibri" panose="020F0502020204030204" pitchFamily="34" charset="0"/>
                <a:ea typeface="+mn-ea"/>
                <a:cs typeface="Calibri" panose="020F0502020204030204" pitchFamily="34" charset="0"/>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Cambria" panose="02040503050406030204" pitchFamily="18"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fr-FR"/>
              <a:t>Nom et adresse de la structure pluriprofessionnelle</a:t>
            </a:r>
          </a:p>
          <a:p>
            <a:endParaRPr lang="fr-FR" dirty="0"/>
          </a:p>
        </p:txBody>
      </p:sp>
    </p:spTree>
    <p:extLst>
      <p:ext uri="{BB962C8B-B14F-4D97-AF65-F5344CB8AC3E}">
        <p14:creationId xmlns:p14="http://schemas.microsoft.com/office/powerpoint/2010/main" val="3550514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46B8A1F-98F6-674D-9B53-2DF431D54049}"/>
              </a:ext>
            </a:extLst>
          </p:cNvPr>
          <p:cNvSpPr>
            <a:spLocks noGrp="1"/>
          </p:cNvSpPr>
          <p:nvPr>
            <p:ph idx="1"/>
          </p:nvPr>
        </p:nvSpPr>
        <p:spPr/>
        <p:txBody>
          <a:bodyPr/>
          <a:lstStyle/>
          <a:p>
            <a:pPr lvl="1"/>
            <a:r>
              <a:rPr lang="fr-FR" dirty="0"/>
              <a:t>Annexe 2 : Diagramme décisionnel de prise en charge</a:t>
            </a:r>
          </a:p>
          <a:p>
            <a:endParaRPr lang="fr-FR" u="sng" dirty="0"/>
          </a:p>
        </p:txBody>
      </p:sp>
      <p:sp>
        <p:nvSpPr>
          <p:cNvPr id="4" name="Espace réservé du numéro de diapositive 3">
            <a:extLst>
              <a:ext uri="{FF2B5EF4-FFF2-40B4-BE49-F238E27FC236}">
                <a16:creationId xmlns:a16="http://schemas.microsoft.com/office/drawing/2014/main" id="{8E262271-E7C4-2242-BD76-EF548D26F441}"/>
              </a:ext>
            </a:extLst>
          </p:cNvPr>
          <p:cNvSpPr>
            <a:spLocks noGrp="1"/>
          </p:cNvSpPr>
          <p:nvPr>
            <p:ph type="sldNum" sz="quarter" idx="12"/>
          </p:nvPr>
        </p:nvSpPr>
        <p:spPr/>
        <p:txBody>
          <a:bodyPr/>
          <a:lstStyle/>
          <a:p>
            <a:r>
              <a:rPr lang="fr-FR" dirty="0"/>
              <a:t>5 sur 5</a:t>
            </a:r>
          </a:p>
        </p:txBody>
      </p:sp>
      <p:grpSp>
        <p:nvGrpSpPr>
          <p:cNvPr id="2" name="Groupe 1">
            <a:extLst>
              <a:ext uri="{FF2B5EF4-FFF2-40B4-BE49-F238E27FC236}">
                <a16:creationId xmlns:a16="http://schemas.microsoft.com/office/drawing/2014/main" id="{7AF86F39-ECAE-6D44-A6B7-BC566E66931A}"/>
              </a:ext>
            </a:extLst>
          </p:cNvPr>
          <p:cNvGrpSpPr/>
          <p:nvPr/>
        </p:nvGrpSpPr>
        <p:grpSpPr>
          <a:xfrm>
            <a:off x="776597" y="1723138"/>
            <a:ext cx="5625539" cy="7712823"/>
            <a:chOff x="791135" y="1097435"/>
            <a:chExt cx="5977404" cy="8496942"/>
          </a:xfrm>
        </p:grpSpPr>
        <p:sp>
          <p:nvSpPr>
            <p:cNvPr id="9" name="Rectangle 8">
              <a:extLst>
                <a:ext uri="{FF2B5EF4-FFF2-40B4-BE49-F238E27FC236}">
                  <a16:creationId xmlns:a16="http://schemas.microsoft.com/office/drawing/2014/main" id="{38A5891F-7EE4-1742-823E-B3EECFCD2DF6}"/>
                </a:ext>
              </a:extLst>
            </p:cNvPr>
            <p:cNvSpPr/>
            <p:nvPr/>
          </p:nvSpPr>
          <p:spPr>
            <a:xfrm>
              <a:off x="4500539" y="5689510"/>
              <a:ext cx="2262550" cy="934278"/>
            </a:xfrm>
            <a:prstGeom prst="rect">
              <a:avLst/>
            </a:prstGeom>
            <a:noFill/>
            <a:ln>
              <a:solidFill>
                <a:srgbClr val="941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ABA6CB51-67A4-4F4E-86E1-99ED07C449F1}"/>
                </a:ext>
              </a:extLst>
            </p:cNvPr>
            <p:cNvSpPr txBox="1"/>
            <p:nvPr/>
          </p:nvSpPr>
          <p:spPr>
            <a:xfrm>
              <a:off x="4504391" y="5971983"/>
              <a:ext cx="2264148" cy="369332"/>
            </a:xfrm>
            <a:prstGeom prst="rect">
              <a:avLst/>
            </a:prstGeom>
            <a:noFill/>
          </p:spPr>
          <p:txBody>
            <a:bodyPr wrap="none" rtlCol="0">
              <a:spAutoFit/>
            </a:bodyPr>
            <a:lstStyle/>
            <a:p>
              <a:pPr algn="ctr"/>
              <a:r>
                <a:rPr lang="fr-FR" dirty="0"/>
                <a:t>Pas de test nécessaire</a:t>
              </a:r>
            </a:p>
          </p:txBody>
        </p:sp>
        <p:sp>
          <p:nvSpPr>
            <p:cNvPr id="11" name="Terminaison 10">
              <a:extLst>
                <a:ext uri="{FF2B5EF4-FFF2-40B4-BE49-F238E27FC236}">
                  <a16:creationId xmlns:a16="http://schemas.microsoft.com/office/drawing/2014/main" id="{2A6873D6-3093-ED43-A184-8E68E5650845}"/>
                </a:ext>
              </a:extLst>
            </p:cNvPr>
            <p:cNvSpPr/>
            <p:nvPr/>
          </p:nvSpPr>
          <p:spPr>
            <a:xfrm>
              <a:off x="791135" y="1097435"/>
              <a:ext cx="4611756" cy="1113183"/>
            </a:xfrm>
            <a:prstGeom prst="flowChartTerminator">
              <a:avLst/>
            </a:prstGeom>
            <a:noFill/>
            <a:ln>
              <a:solidFill>
                <a:srgbClr val="941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a16="http://schemas.microsoft.com/office/drawing/2014/main" id="{09DE1444-3DF5-3744-AD79-D14A3E002006}"/>
                </a:ext>
              </a:extLst>
            </p:cNvPr>
            <p:cNvSpPr txBox="1"/>
            <p:nvPr/>
          </p:nvSpPr>
          <p:spPr>
            <a:xfrm>
              <a:off x="1047830" y="1192361"/>
              <a:ext cx="4098366" cy="923330"/>
            </a:xfrm>
            <a:prstGeom prst="rect">
              <a:avLst/>
            </a:prstGeom>
            <a:noFill/>
          </p:spPr>
          <p:txBody>
            <a:bodyPr wrap="none" rtlCol="0">
              <a:spAutoFit/>
            </a:bodyPr>
            <a:lstStyle/>
            <a:p>
              <a:pPr algn="ctr"/>
              <a:r>
                <a:rPr lang="fr-FR" dirty="0"/>
                <a:t>Recueil des données cliniques et</a:t>
              </a:r>
            </a:p>
            <a:p>
              <a:pPr algn="ctr"/>
              <a:r>
                <a:rPr lang="fr-FR" dirty="0"/>
                <a:t>de l’anamnèse, pas de critères d’exclusion</a:t>
              </a:r>
            </a:p>
            <a:p>
              <a:pPr algn="ctr"/>
              <a:r>
                <a:rPr lang="fr-FR" dirty="0"/>
                <a:t>Pas de doute du pharmacien ou de l’IDE</a:t>
              </a:r>
            </a:p>
          </p:txBody>
        </p:sp>
        <p:cxnSp>
          <p:nvCxnSpPr>
            <p:cNvPr id="13" name="Connecteur droit avec flèche 12">
              <a:extLst>
                <a:ext uri="{FF2B5EF4-FFF2-40B4-BE49-F238E27FC236}">
                  <a16:creationId xmlns:a16="http://schemas.microsoft.com/office/drawing/2014/main" id="{6383DB05-5A5F-1745-9341-A8077BBDC00E}"/>
                </a:ext>
              </a:extLst>
            </p:cNvPr>
            <p:cNvCxnSpPr>
              <a:stCxn id="11" idx="2"/>
            </p:cNvCxnSpPr>
            <p:nvPr/>
          </p:nvCxnSpPr>
          <p:spPr>
            <a:xfrm>
              <a:off x="3097013" y="2210618"/>
              <a:ext cx="0" cy="536713"/>
            </a:xfrm>
            <a:prstGeom prst="straightConnector1">
              <a:avLst/>
            </a:prstGeom>
            <a:ln>
              <a:solidFill>
                <a:srgbClr val="9411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28D6707-67AC-5F45-BF5F-135318EF1927}"/>
                </a:ext>
              </a:extLst>
            </p:cNvPr>
            <p:cNvSpPr/>
            <p:nvPr/>
          </p:nvSpPr>
          <p:spPr>
            <a:xfrm>
              <a:off x="1954013" y="2747331"/>
              <a:ext cx="2286000" cy="934278"/>
            </a:xfrm>
            <a:prstGeom prst="rect">
              <a:avLst/>
            </a:prstGeom>
            <a:noFill/>
            <a:ln>
              <a:solidFill>
                <a:srgbClr val="941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a:extLst>
                <a:ext uri="{FF2B5EF4-FFF2-40B4-BE49-F238E27FC236}">
                  <a16:creationId xmlns:a16="http://schemas.microsoft.com/office/drawing/2014/main" id="{F56720FE-D92A-5A4A-B5BA-AED0DE01E2EF}"/>
                </a:ext>
              </a:extLst>
            </p:cNvPr>
            <p:cNvSpPr txBox="1"/>
            <p:nvPr/>
          </p:nvSpPr>
          <p:spPr>
            <a:xfrm>
              <a:off x="1945555" y="2986375"/>
              <a:ext cx="2175275" cy="369332"/>
            </a:xfrm>
            <a:prstGeom prst="rect">
              <a:avLst/>
            </a:prstGeom>
            <a:noFill/>
          </p:spPr>
          <p:txBody>
            <a:bodyPr wrap="none" rtlCol="0">
              <a:spAutoFit/>
            </a:bodyPr>
            <a:lstStyle/>
            <a:p>
              <a:r>
                <a:rPr lang="fr-FR" dirty="0"/>
                <a:t>Le test est-il indiqué?</a:t>
              </a:r>
            </a:p>
          </p:txBody>
        </p:sp>
        <p:cxnSp>
          <p:nvCxnSpPr>
            <p:cNvPr id="16" name="Connecteur droit avec flèche 15">
              <a:extLst>
                <a:ext uri="{FF2B5EF4-FFF2-40B4-BE49-F238E27FC236}">
                  <a16:creationId xmlns:a16="http://schemas.microsoft.com/office/drawing/2014/main" id="{451E9DCA-8EC5-E24F-AAE4-671F4CE13CC3}"/>
                </a:ext>
              </a:extLst>
            </p:cNvPr>
            <p:cNvCxnSpPr/>
            <p:nvPr/>
          </p:nvCxnSpPr>
          <p:spPr>
            <a:xfrm>
              <a:off x="3073476" y="3681609"/>
              <a:ext cx="0" cy="536713"/>
            </a:xfrm>
            <a:prstGeom prst="straightConnector1">
              <a:avLst/>
            </a:prstGeom>
            <a:ln>
              <a:solidFill>
                <a:srgbClr val="941100"/>
              </a:solidFill>
              <a:tailEnd type="triangle"/>
            </a:ln>
          </p:spPr>
          <p:style>
            <a:lnRef idx="1">
              <a:schemeClr val="accent1"/>
            </a:lnRef>
            <a:fillRef idx="0">
              <a:schemeClr val="accent1"/>
            </a:fillRef>
            <a:effectRef idx="0">
              <a:schemeClr val="accent1"/>
            </a:effectRef>
            <a:fontRef idx="minor">
              <a:schemeClr val="tx1"/>
            </a:fontRef>
          </p:style>
        </p:cxnSp>
        <p:sp>
          <p:nvSpPr>
            <p:cNvPr id="17" name="Ellipse 16">
              <a:extLst>
                <a:ext uri="{FF2B5EF4-FFF2-40B4-BE49-F238E27FC236}">
                  <a16:creationId xmlns:a16="http://schemas.microsoft.com/office/drawing/2014/main" id="{DBED4F1D-C95B-F140-8FAE-17DF15BADCE4}"/>
                </a:ext>
              </a:extLst>
            </p:cNvPr>
            <p:cNvSpPr/>
            <p:nvPr/>
          </p:nvSpPr>
          <p:spPr>
            <a:xfrm>
              <a:off x="2592539" y="4218322"/>
              <a:ext cx="936000" cy="936000"/>
            </a:xfrm>
            <a:prstGeom prst="ellipse">
              <a:avLst/>
            </a:prstGeom>
            <a:noFill/>
            <a:ln>
              <a:solidFill>
                <a:srgbClr val="941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ysClr val="windowText" lastClr="000000"/>
                  </a:solidFill>
                </a:rPr>
                <a:t>Oui</a:t>
              </a:r>
            </a:p>
          </p:txBody>
        </p:sp>
        <p:cxnSp>
          <p:nvCxnSpPr>
            <p:cNvPr id="18" name="Connecteur droit avec flèche 17">
              <a:extLst>
                <a:ext uri="{FF2B5EF4-FFF2-40B4-BE49-F238E27FC236}">
                  <a16:creationId xmlns:a16="http://schemas.microsoft.com/office/drawing/2014/main" id="{7245362D-0BBF-4C41-9E25-EFE7F9CA23C5}"/>
                </a:ext>
              </a:extLst>
            </p:cNvPr>
            <p:cNvCxnSpPr/>
            <p:nvPr/>
          </p:nvCxnSpPr>
          <p:spPr>
            <a:xfrm>
              <a:off x="3097013" y="5154322"/>
              <a:ext cx="0" cy="536713"/>
            </a:xfrm>
            <a:prstGeom prst="straightConnector1">
              <a:avLst/>
            </a:prstGeom>
            <a:ln>
              <a:solidFill>
                <a:srgbClr val="941100"/>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C09DC738-2142-6847-B144-282F9EB9A914}"/>
                </a:ext>
              </a:extLst>
            </p:cNvPr>
            <p:cNvSpPr/>
            <p:nvPr/>
          </p:nvSpPr>
          <p:spPr>
            <a:xfrm>
              <a:off x="1954013" y="5691035"/>
              <a:ext cx="2268000" cy="934278"/>
            </a:xfrm>
            <a:prstGeom prst="rect">
              <a:avLst/>
            </a:prstGeom>
            <a:noFill/>
            <a:ln>
              <a:solidFill>
                <a:srgbClr val="941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a:extLst>
                <a:ext uri="{FF2B5EF4-FFF2-40B4-BE49-F238E27FC236}">
                  <a16:creationId xmlns:a16="http://schemas.microsoft.com/office/drawing/2014/main" id="{20BF2614-129E-8249-8B44-0C98995CA905}"/>
                </a:ext>
              </a:extLst>
            </p:cNvPr>
            <p:cNvSpPr txBox="1"/>
            <p:nvPr/>
          </p:nvSpPr>
          <p:spPr>
            <a:xfrm>
              <a:off x="2139191" y="5973508"/>
              <a:ext cx="1897642" cy="369332"/>
            </a:xfrm>
            <a:prstGeom prst="rect">
              <a:avLst/>
            </a:prstGeom>
            <a:noFill/>
          </p:spPr>
          <p:txBody>
            <a:bodyPr wrap="none" rtlCol="0">
              <a:spAutoFit/>
            </a:bodyPr>
            <a:lstStyle/>
            <a:p>
              <a:r>
                <a:rPr lang="fr-FR" dirty="0"/>
                <a:t>Réalisation du test</a:t>
              </a:r>
            </a:p>
          </p:txBody>
        </p:sp>
        <p:cxnSp>
          <p:nvCxnSpPr>
            <p:cNvPr id="21" name="Connecteur droit avec flèche 20">
              <a:extLst>
                <a:ext uri="{FF2B5EF4-FFF2-40B4-BE49-F238E27FC236}">
                  <a16:creationId xmlns:a16="http://schemas.microsoft.com/office/drawing/2014/main" id="{AC6C654C-433C-9D46-800A-1F6A26E80779}"/>
                </a:ext>
              </a:extLst>
            </p:cNvPr>
            <p:cNvCxnSpPr/>
            <p:nvPr/>
          </p:nvCxnSpPr>
          <p:spPr>
            <a:xfrm>
              <a:off x="3073476" y="6625313"/>
              <a:ext cx="0" cy="536713"/>
            </a:xfrm>
            <a:prstGeom prst="straightConnector1">
              <a:avLst/>
            </a:prstGeom>
            <a:ln>
              <a:solidFill>
                <a:srgbClr val="941100"/>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0877738E-6666-1C4D-B74A-FDF6FD9702C3}"/>
                </a:ext>
              </a:extLst>
            </p:cNvPr>
            <p:cNvSpPr/>
            <p:nvPr/>
          </p:nvSpPr>
          <p:spPr>
            <a:xfrm>
              <a:off x="1620539" y="7182966"/>
              <a:ext cx="2880000" cy="934278"/>
            </a:xfrm>
            <a:prstGeom prst="rect">
              <a:avLst/>
            </a:prstGeom>
            <a:noFill/>
            <a:ln>
              <a:solidFill>
                <a:srgbClr val="941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a:extLst>
                <a:ext uri="{FF2B5EF4-FFF2-40B4-BE49-F238E27FC236}">
                  <a16:creationId xmlns:a16="http://schemas.microsoft.com/office/drawing/2014/main" id="{07520849-900C-5147-ADE8-8EBE7B5D78F6}"/>
                </a:ext>
              </a:extLst>
            </p:cNvPr>
            <p:cNvSpPr txBox="1"/>
            <p:nvPr/>
          </p:nvSpPr>
          <p:spPr>
            <a:xfrm>
              <a:off x="1658263" y="7321826"/>
              <a:ext cx="2801793" cy="646331"/>
            </a:xfrm>
            <a:prstGeom prst="rect">
              <a:avLst/>
            </a:prstGeom>
            <a:noFill/>
          </p:spPr>
          <p:txBody>
            <a:bodyPr wrap="none" rtlCol="0">
              <a:spAutoFit/>
            </a:bodyPr>
            <a:lstStyle/>
            <a:p>
              <a:pPr algn="ctr"/>
              <a:r>
                <a:rPr lang="fr-FR" dirty="0"/>
                <a:t>Traçabilité / communication</a:t>
              </a:r>
            </a:p>
            <a:p>
              <a:pPr algn="ctr"/>
              <a:r>
                <a:rPr lang="fr-FR" dirty="0"/>
                <a:t>des résultats au patient</a:t>
              </a:r>
            </a:p>
          </p:txBody>
        </p:sp>
        <p:cxnSp>
          <p:nvCxnSpPr>
            <p:cNvPr id="24" name="Connecteur droit avec flèche 23">
              <a:extLst>
                <a:ext uri="{FF2B5EF4-FFF2-40B4-BE49-F238E27FC236}">
                  <a16:creationId xmlns:a16="http://schemas.microsoft.com/office/drawing/2014/main" id="{8894DD47-7ED5-A042-B338-77137950F6DE}"/>
                </a:ext>
              </a:extLst>
            </p:cNvPr>
            <p:cNvCxnSpPr/>
            <p:nvPr/>
          </p:nvCxnSpPr>
          <p:spPr>
            <a:xfrm>
              <a:off x="3068926" y="8102202"/>
              <a:ext cx="0" cy="536713"/>
            </a:xfrm>
            <a:prstGeom prst="straightConnector1">
              <a:avLst/>
            </a:prstGeom>
            <a:ln>
              <a:solidFill>
                <a:srgbClr val="941100"/>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76F4221-F5FC-EF42-A9F5-B132BDA99D89}"/>
                </a:ext>
              </a:extLst>
            </p:cNvPr>
            <p:cNvSpPr/>
            <p:nvPr/>
          </p:nvSpPr>
          <p:spPr>
            <a:xfrm>
              <a:off x="1934926" y="8660099"/>
              <a:ext cx="2268000" cy="934278"/>
            </a:xfrm>
            <a:prstGeom prst="rect">
              <a:avLst/>
            </a:prstGeom>
            <a:noFill/>
            <a:ln>
              <a:solidFill>
                <a:srgbClr val="941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extLst>
                <a:ext uri="{FF2B5EF4-FFF2-40B4-BE49-F238E27FC236}">
                  <a16:creationId xmlns:a16="http://schemas.microsoft.com/office/drawing/2014/main" id="{375E9B0A-2A6A-E04F-96CF-FA75D72ABDB4}"/>
                </a:ext>
              </a:extLst>
            </p:cNvPr>
            <p:cNvSpPr txBox="1"/>
            <p:nvPr/>
          </p:nvSpPr>
          <p:spPr>
            <a:xfrm>
              <a:off x="2208939" y="8649381"/>
              <a:ext cx="1768795" cy="923330"/>
            </a:xfrm>
            <a:prstGeom prst="rect">
              <a:avLst/>
            </a:prstGeom>
            <a:noFill/>
          </p:spPr>
          <p:txBody>
            <a:bodyPr wrap="none" rtlCol="0">
              <a:spAutoFit/>
            </a:bodyPr>
            <a:lstStyle/>
            <a:p>
              <a:pPr algn="ctr"/>
              <a:r>
                <a:rPr lang="fr-FR" dirty="0"/>
                <a:t>Poursuite </a:t>
              </a:r>
            </a:p>
            <a:p>
              <a:pPr algn="ctr"/>
              <a:r>
                <a:rPr lang="fr-FR" dirty="0"/>
                <a:t>de la prise en charge</a:t>
              </a:r>
            </a:p>
            <a:p>
              <a:pPr algn="ctr"/>
              <a:r>
                <a:rPr lang="fr-FR" dirty="0"/>
                <a:t>en fonction du résultat</a:t>
              </a:r>
            </a:p>
          </p:txBody>
        </p:sp>
        <p:cxnSp>
          <p:nvCxnSpPr>
            <p:cNvPr id="27" name="Connecteur droit avec flèche 26">
              <a:extLst>
                <a:ext uri="{FF2B5EF4-FFF2-40B4-BE49-F238E27FC236}">
                  <a16:creationId xmlns:a16="http://schemas.microsoft.com/office/drawing/2014/main" id="{61E6A812-7018-3945-8CED-A6C8B7D1A57F}"/>
                </a:ext>
              </a:extLst>
            </p:cNvPr>
            <p:cNvCxnSpPr>
              <a:cxnSpLocks/>
              <a:endCxn id="28" idx="2"/>
            </p:cNvCxnSpPr>
            <p:nvPr/>
          </p:nvCxnSpPr>
          <p:spPr>
            <a:xfrm>
              <a:off x="4248471" y="3214470"/>
              <a:ext cx="927067" cy="861"/>
            </a:xfrm>
            <a:prstGeom prst="straightConnector1">
              <a:avLst/>
            </a:prstGeom>
            <a:ln>
              <a:solidFill>
                <a:srgbClr val="941100"/>
              </a:solidFill>
              <a:tailEnd type="triangle"/>
            </a:ln>
          </p:spPr>
          <p:style>
            <a:lnRef idx="1">
              <a:schemeClr val="accent1"/>
            </a:lnRef>
            <a:fillRef idx="0">
              <a:schemeClr val="accent1"/>
            </a:fillRef>
            <a:effectRef idx="0">
              <a:schemeClr val="accent1"/>
            </a:effectRef>
            <a:fontRef idx="minor">
              <a:schemeClr val="tx1"/>
            </a:fontRef>
          </p:style>
        </p:cxnSp>
        <p:sp>
          <p:nvSpPr>
            <p:cNvPr id="28" name="Ellipse 27">
              <a:extLst>
                <a:ext uri="{FF2B5EF4-FFF2-40B4-BE49-F238E27FC236}">
                  <a16:creationId xmlns:a16="http://schemas.microsoft.com/office/drawing/2014/main" id="{AC11AC6C-AA2A-FA49-82D5-56437C32D9A5}"/>
                </a:ext>
              </a:extLst>
            </p:cNvPr>
            <p:cNvSpPr/>
            <p:nvPr/>
          </p:nvSpPr>
          <p:spPr>
            <a:xfrm>
              <a:off x="5175538" y="2747331"/>
              <a:ext cx="936000" cy="936000"/>
            </a:xfrm>
            <a:prstGeom prst="ellipse">
              <a:avLst/>
            </a:prstGeom>
            <a:noFill/>
            <a:ln>
              <a:solidFill>
                <a:srgbClr val="941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ysClr val="windowText" lastClr="000000"/>
                  </a:solidFill>
                </a:rPr>
                <a:t>Non</a:t>
              </a:r>
            </a:p>
          </p:txBody>
        </p:sp>
        <p:cxnSp>
          <p:nvCxnSpPr>
            <p:cNvPr id="29" name="Connecteur droit avec flèche 28">
              <a:extLst>
                <a:ext uri="{FF2B5EF4-FFF2-40B4-BE49-F238E27FC236}">
                  <a16:creationId xmlns:a16="http://schemas.microsoft.com/office/drawing/2014/main" id="{5FA82902-7A76-EA47-A378-A75A02EEE29D}"/>
                </a:ext>
              </a:extLst>
            </p:cNvPr>
            <p:cNvCxnSpPr>
              <a:cxnSpLocks/>
            </p:cNvCxnSpPr>
            <p:nvPr/>
          </p:nvCxnSpPr>
          <p:spPr>
            <a:xfrm>
              <a:off x="5643538" y="3681608"/>
              <a:ext cx="0" cy="2009427"/>
            </a:xfrm>
            <a:prstGeom prst="straightConnector1">
              <a:avLst/>
            </a:prstGeom>
            <a:ln>
              <a:solidFill>
                <a:srgbClr val="9411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F74A6AB5-7E2C-8846-99C4-5A9DE9A5F8FD}"/>
                </a:ext>
              </a:extLst>
            </p:cNvPr>
            <p:cNvCxnSpPr>
              <a:cxnSpLocks/>
            </p:cNvCxnSpPr>
            <p:nvPr/>
          </p:nvCxnSpPr>
          <p:spPr>
            <a:xfrm>
              <a:off x="5643538" y="6623788"/>
              <a:ext cx="0" cy="2009427"/>
            </a:xfrm>
            <a:prstGeom prst="straightConnector1">
              <a:avLst/>
            </a:prstGeom>
            <a:ln>
              <a:solidFill>
                <a:srgbClr val="941100"/>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6A856153-0CEB-5741-8CB4-AAE3CDBE5E53}"/>
                </a:ext>
              </a:extLst>
            </p:cNvPr>
            <p:cNvSpPr/>
            <p:nvPr/>
          </p:nvSpPr>
          <p:spPr>
            <a:xfrm>
              <a:off x="4487837" y="8638915"/>
              <a:ext cx="2254912" cy="934278"/>
            </a:xfrm>
            <a:prstGeom prst="rect">
              <a:avLst/>
            </a:prstGeom>
            <a:noFill/>
            <a:ln>
              <a:solidFill>
                <a:srgbClr val="941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a:extLst>
                <a:ext uri="{FF2B5EF4-FFF2-40B4-BE49-F238E27FC236}">
                  <a16:creationId xmlns:a16="http://schemas.microsoft.com/office/drawing/2014/main" id="{6C4E8B11-1111-CB4E-B53D-A8728B3AA31F}"/>
                </a:ext>
              </a:extLst>
            </p:cNvPr>
            <p:cNvSpPr txBox="1"/>
            <p:nvPr/>
          </p:nvSpPr>
          <p:spPr>
            <a:xfrm>
              <a:off x="4626342" y="8798714"/>
              <a:ext cx="2115714" cy="646331"/>
            </a:xfrm>
            <a:prstGeom prst="rect">
              <a:avLst/>
            </a:prstGeom>
            <a:noFill/>
          </p:spPr>
          <p:txBody>
            <a:bodyPr wrap="none" rtlCol="0">
              <a:spAutoFit/>
            </a:bodyPr>
            <a:lstStyle/>
            <a:p>
              <a:pPr algn="ctr"/>
              <a:r>
                <a:rPr lang="fr-FR" dirty="0"/>
                <a:t>Poursuite</a:t>
              </a:r>
            </a:p>
            <a:p>
              <a:pPr algn="ctr"/>
              <a:r>
                <a:rPr lang="fr-FR" dirty="0"/>
                <a:t>De la prise en charge</a:t>
              </a:r>
            </a:p>
          </p:txBody>
        </p:sp>
      </p:grpSp>
      <p:sp>
        <p:nvSpPr>
          <p:cNvPr id="33" name="Titre 1">
            <a:extLst>
              <a:ext uri="{FF2B5EF4-FFF2-40B4-BE49-F238E27FC236}">
                <a16:creationId xmlns:a16="http://schemas.microsoft.com/office/drawing/2014/main" id="{4B4C536C-129C-FC45-9969-D24FE45EC38D}"/>
              </a:ext>
            </a:extLst>
          </p:cNvPr>
          <p:cNvSpPr>
            <a:spLocks noGrp="1"/>
          </p:cNvSpPr>
          <p:nvPr>
            <p:ph type="title"/>
          </p:nvPr>
        </p:nvSpPr>
        <p:spPr>
          <a:xfrm>
            <a:off x="0" y="543496"/>
            <a:ext cx="7373815" cy="361356"/>
          </a:xfrm>
        </p:spPr>
        <p:txBody>
          <a:bodyPr>
            <a:noAutofit/>
          </a:bodyPr>
          <a:lstStyle/>
          <a:p>
            <a:r>
              <a:rPr lang="fr-FR" sz="1800" dirty="0"/>
              <a:t>P. 02 – Procédure de réalisation du TROD angine à l’officine ou au cabinet infirmier</a:t>
            </a:r>
          </a:p>
        </p:txBody>
      </p:sp>
      <p:sp>
        <p:nvSpPr>
          <p:cNvPr id="34" name="Espace réservé du texte 7">
            <a:extLst>
              <a:ext uri="{FF2B5EF4-FFF2-40B4-BE49-F238E27FC236}">
                <a16:creationId xmlns:a16="http://schemas.microsoft.com/office/drawing/2014/main" id="{276CF958-9B1C-594E-9F04-F5D155D86BF5}"/>
              </a:ext>
            </a:extLst>
          </p:cNvPr>
          <p:cNvSpPr txBox="1">
            <a:spLocks/>
          </p:cNvSpPr>
          <p:nvPr/>
        </p:nvSpPr>
        <p:spPr>
          <a:xfrm>
            <a:off x="398463" y="10216325"/>
            <a:ext cx="2468490" cy="438150"/>
          </a:xfrm>
          <a:prstGeom prst="rect">
            <a:avLst/>
          </a:prstGeo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kern="1200">
                <a:solidFill>
                  <a:schemeClr val="bg1"/>
                </a:solidFill>
                <a:latin typeface="Calibri" panose="020F0502020204030204" pitchFamily="34" charset="0"/>
                <a:ea typeface="+mn-ea"/>
                <a:cs typeface="Calibri" panose="020F0502020204030204" pitchFamily="34" charset="0"/>
              </a:defRPr>
            </a:lvl1pPr>
            <a:lvl2pPr marL="549417" indent="-171450" algn="l" defTabSz="755934" rtl="0" eaLnBrk="1" latinLnBrk="0" hangingPunct="1">
              <a:lnSpc>
                <a:spcPct val="90000"/>
              </a:lnSpc>
              <a:spcBef>
                <a:spcPts val="413"/>
              </a:spcBef>
              <a:buFont typeface="Arial" panose="020B0604020202020204" pitchFamily="34" charset="0"/>
              <a:buChar char="•"/>
              <a:defRPr sz="1200" kern="1200">
                <a:solidFill>
                  <a:schemeClr val="bg1"/>
                </a:solidFill>
                <a:latin typeface="Calibri" panose="020F0502020204030204" pitchFamily="34" charset="0"/>
                <a:ea typeface="+mn-ea"/>
                <a:cs typeface="Calibri" panose="020F0502020204030204" pitchFamily="34" charset="0"/>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Cambria" panose="02040503050406030204" pitchFamily="18"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fr-FR"/>
              <a:t>Nom et adresse de la structure pluriprofessionnelle</a:t>
            </a:r>
          </a:p>
          <a:p>
            <a:endParaRPr lang="fr-FR" dirty="0"/>
          </a:p>
        </p:txBody>
      </p:sp>
    </p:spTree>
    <p:extLst>
      <p:ext uri="{BB962C8B-B14F-4D97-AF65-F5344CB8AC3E}">
        <p14:creationId xmlns:p14="http://schemas.microsoft.com/office/powerpoint/2010/main" val="1060775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44C783B-9991-614C-BBC9-8ADD736EDD99}"/>
              </a:ext>
            </a:extLst>
          </p:cNvPr>
          <p:cNvSpPr>
            <a:spLocks noGrp="1"/>
          </p:cNvSpPr>
          <p:nvPr>
            <p:ph idx="1"/>
          </p:nvPr>
        </p:nvSpPr>
        <p:spPr>
          <a:xfrm>
            <a:off x="519727" y="1274184"/>
            <a:ext cx="6520220" cy="8514585"/>
          </a:xfrm>
        </p:spPr>
        <p:txBody>
          <a:bodyPr/>
          <a:lstStyle/>
          <a:p>
            <a:pPr lvl="0"/>
            <a:br>
              <a:rPr lang="fr-FR" dirty="0"/>
            </a:br>
            <a:r>
              <a:rPr lang="fr-FR" dirty="0"/>
              <a:t> </a:t>
            </a:r>
          </a:p>
          <a:p>
            <a:endParaRPr lang="fr-FR" dirty="0"/>
          </a:p>
        </p:txBody>
      </p:sp>
      <p:sp>
        <p:nvSpPr>
          <p:cNvPr id="5" name="Titre 1">
            <a:extLst>
              <a:ext uri="{FF2B5EF4-FFF2-40B4-BE49-F238E27FC236}">
                <a16:creationId xmlns:a16="http://schemas.microsoft.com/office/drawing/2014/main" id="{F06699D3-C38C-1D44-9E79-0BA936D64E63}"/>
              </a:ext>
            </a:extLst>
          </p:cNvPr>
          <p:cNvSpPr>
            <a:spLocks noGrp="1"/>
          </p:cNvSpPr>
          <p:nvPr>
            <p:ph type="title"/>
          </p:nvPr>
        </p:nvSpPr>
        <p:spPr>
          <a:xfrm>
            <a:off x="0" y="499411"/>
            <a:ext cx="7373815" cy="361356"/>
          </a:xfrm>
        </p:spPr>
        <p:txBody>
          <a:bodyPr>
            <a:noAutofit/>
          </a:bodyPr>
          <a:lstStyle/>
          <a:p>
            <a:r>
              <a:rPr lang="fr-FR" sz="1800" dirty="0"/>
              <a:t>Informations de traçabilité du document</a:t>
            </a:r>
          </a:p>
        </p:txBody>
      </p:sp>
      <p:graphicFrame>
        <p:nvGraphicFramePr>
          <p:cNvPr id="6" name="Tableau 5">
            <a:extLst>
              <a:ext uri="{FF2B5EF4-FFF2-40B4-BE49-F238E27FC236}">
                <a16:creationId xmlns:a16="http://schemas.microsoft.com/office/drawing/2014/main" id="{1279024E-997F-9642-8978-6520A1EC2764}"/>
              </a:ext>
            </a:extLst>
          </p:cNvPr>
          <p:cNvGraphicFramePr>
            <a:graphicFrameLocks noGrp="1"/>
          </p:cNvGraphicFramePr>
          <p:nvPr>
            <p:extLst>
              <p:ext uri="{D42A27DB-BD31-4B8C-83A1-F6EECF244321}">
                <p14:modId xmlns:p14="http://schemas.microsoft.com/office/powerpoint/2010/main" val="951517580"/>
              </p:ext>
            </p:extLst>
          </p:nvPr>
        </p:nvGraphicFramePr>
        <p:xfrm>
          <a:off x="902652" y="1748433"/>
          <a:ext cx="5754370" cy="2011680"/>
        </p:xfrm>
        <a:graphic>
          <a:graphicData uri="http://schemas.openxmlformats.org/drawingml/2006/table">
            <a:tbl>
              <a:tblPr firstCol="1" bandRow="1">
                <a:tableStyleId>{5C22544A-7EE6-4342-B048-85BDC9FD1C3A}</a:tableStyleId>
              </a:tblPr>
              <a:tblGrid>
                <a:gridCol w="2877185">
                  <a:extLst>
                    <a:ext uri="{9D8B030D-6E8A-4147-A177-3AD203B41FA5}">
                      <a16:colId xmlns:a16="http://schemas.microsoft.com/office/drawing/2014/main" val="2419455768"/>
                    </a:ext>
                  </a:extLst>
                </a:gridCol>
                <a:gridCol w="2877185">
                  <a:extLst>
                    <a:ext uri="{9D8B030D-6E8A-4147-A177-3AD203B41FA5}">
                      <a16:colId xmlns:a16="http://schemas.microsoft.com/office/drawing/2014/main" val="3868408360"/>
                    </a:ext>
                  </a:extLst>
                </a:gridCol>
              </a:tblGrid>
              <a:tr h="0">
                <a:tc>
                  <a:txBody>
                    <a:bodyPr/>
                    <a:lstStyle/>
                    <a:p>
                      <a:pPr algn="ctr"/>
                      <a:r>
                        <a:rPr lang="fr-FR" sz="1200" dirty="0">
                          <a:effectLst/>
                        </a:rPr>
                        <a:t>Nom de la structure pluriprofessionnelle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50196"/>
                      </a:srgbClr>
                    </a:solidFill>
                  </a:tcPr>
                </a:tc>
                <a:extLst>
                  <a:ext uri="{0D108BD9-81ED-4DB2-BD59-A6C34878D82A}">
                    <a16:rowId xmlns:a16="http://schemas.microsoft.com/office/drawing/2014/main" val="3038247618"/>
                  </a:ext>
                </a:extLst>
              </a:tr>
              <a:tr h="0">
                <a:tc>
                  <a:txBody>
                    <a:bodyPr/>
                    <a:lstStyle/>
                    <a:p>
                      <a:pPr algn="ctr"/>
                      <a:r>
                        <a:rPr lang="fr-FR" sz="1200" dirty="0">
                          <a:effectLst/>
                        </a:rPr>
                        <a:t>Date de rédaction initiale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solidFill>
                            <a:schemeClr val="bg1"/>
                          </a:solidFill>
                          <a:effectLst/>
                        </a:rPr>
                        <a:t>30/08/2021</a:t>
                      </a:r>
                      <a:endParaRPr lang="fr-F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50196"/>
                      </a:srgbClr>
                    </a:solidFill>
                  </a:tcPr>
                </a:tc>
                <a:extLst>
                  <a:ext uri="{0D108BD9-81ED-4DB2-BD59-A6C34878D82A}">
                    <a16:rowId xmlns:a16="http://schemas.microsoft.com/office/drawing/2014/main" val="239645211"/>
                  </a:ext>
                </a:extLst>
              </a:tr>
              <a:tr h="0">
                <a:tc>
                  <a:txBody>
                    <a:bodyPr/>
                    <a:lstStyle/>
                    <a:p>
                      <a:pPr algn="ctr"/>
                      <a:r>
                        <a:rPr lang="fr-FR" sz="1200" dirty="0">
                          <a:effectLst/>
                        </a:rPr>
                        <a:t>Dernière date de révision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solidFill>
                            <a:schemeClr val="bg1"/>
                          </a:solidFill>
                          <a:effectLst/>
                        </a:rPr>
                        <a:t>30/08/2021</a:t>
                      </a:r>
                      <a:endParaRPr lang="fr-F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50196"/>
                      </a:srgbClr>
                    </a:solidFill>
                  </a:tcPr>
                </a:tc>
                <a:extLst>
                  <a:ext uri="{0D108BD9-81ED-4DB2-BD59-A6C34878D82A}">
                    <a16:rowId xmlns:a16="http://schemas.microsoft.com/office/drawing/2014/main" val="1345231920"/>
                  </a:ext>
                </a:extLst>
              </a:tr>
              <a:tr h="0">
                <a:tc>
                  <a:txBody>
                    <a:bodyPr/>
                    <a:lstStyle/>
                    <a:p>
                      <a:pPr algn="ctr"/>
                      <a:r>
                        <a:rPr lang="fr-FR" sz="1200" dirty="0">
                          <a:effectLst/>
                        </a:rPr>
                        <a:t>N° de version actuel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solidFill>
                            <a:schemeClr val="bg1"/>
                          </a:solidFill>
                          <a:effectLst/>
                        </a:rPr>
                        <a:t>1</a:t>
                      </a:r>
                      <a:endParaRPr lang="fr-F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50196"/>
                      </a:srgbClr>
                    </a:solidFill>
                  </a:tcPr>
                </a:tc>
                <a:extLst>
                  <a:ext uri="{0D108BD9-81ED-4DB2-BD59-A6C34878D82A}">
                    <a16:rowId xmlns:a16="http://schemas.microsoft.com/office/drawing/2014/main" val="3519127150"/>
                  </a:ext>
                </a:extLst>
              </a:tr>
              <a:tr h="0">
                <a:tc>
                  <a:txBody>
                    <a:bodyPr/>
                    <a:lstStyle/>
                    <a:p>
                      <a:pPr algn="ctr"/>
                      <a:r>
                        <a:rPr lang="fr-FR" sz="1200" dirty="0">
                          <a:effectLst/>
                        </a:rPr>
                        <a:t>Nombre de pages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nchor="ctr">
                    <a:solidFill>
                      <a:srgbClr val="941100">
                        <a:alpha val="50196"/>
                      </a:srgbClr>
                    </a:solidFill>
                  </a:tcPr>
                </a:tc>
                <a:extLst>
                  <a:ext uri="{0D108BD9-81ED-4DB2-BD59-A6C34878D82A}">
                    <a16:rowId xmlns:a16="http://schemas.microsoft.com/office/drawing/2014/main" val="1492191087"/>
                  </a:ext>
                </a:extLst>
              </a:tr>
              <a:tr h="0">
                <a:tc>
                  <a:txBody>
                    <a:bodyPr/>
                    <a:lstStyle/>
                    <a:p>
                      <a:pPr algn="ctr"/>
                      <a:r>
                        <a:rPr lang="fr-FR" sz="1200">
                          <a:effectLst/>
                        </a:rPr>
                        <a:t>Date de validation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a:solidFill>
                            <a:schemeClr val="bg1"/>
                          </a:solidFill>
                          <a:effectLst/>
                        </a:rPr>
                        <a:t>30/08/2021</a:t>
                      </a:r>
                      <a:endParaRPr lang="fr-FR" sz="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50196"/>
                      </a:srgbClr>
                    </a:solidFill>
                  </a:tcPr>
                </a:tc>
                <a:extLst>
                  <a:ext uri="{0D108BD9-81ED-4DB2-BD59-A6C34878D82A}">
                    <a16:rowId xmlns:a16="http://schemas.microsoft.com/office/drawing/2014/main" val="1527334996"/>
                  </a:ext>
                </a:extLst>
              </a:tr>
              <a:tr h="0">
                <a:tc>
                  <a:txBody>
                    <a:bodyPr/>
                    <a:lstStyle/>
                    <a:p>
                      <a:pPr algn="ctr"/>
                      <a:r>
                        <a:rPr lang="fr-FR" sz="1200" dirty="0">
                          <a:effectLst/>
                        </a:rPr>
                        <a:t>Référence du document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solidFill>
                            <a:schemeClr val="bg1"/>
                          </a:solidFill>
                          <a:effectLst/>
                        </a:rPr>
                        <a:t>P. 02 – Procédure pour la réalisation du TROD angine à l’officine ou au </a:t>
                      </a:r>
                      <a:r>
                        <a:rPr lang="fr-FR" sz="1200">
                          <a:solidFill>
                            <a:schemeClr val="bg1"/>
                          </a:solidFill>
                          <a:effectLst/>
                        </a:rPr>
                        <a:t>cabinet infirmier</a:t>
                      </a:r>
                      <a:endParaRPr lang="fr-F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50196"/>
                      </a:srgbClr>
                    </a:solidFill>
                  </a:tcPr>
                </a:tc>
                <a:extLst>
                  <a:ext uri="{0D108BD9-81ED-4DB2-BD59-A6C34878D82A}">
                    <a16:rowId xmlns:a16="http://schemas.microsoft.com/office/drawing/2014/main" val="863159832"/>
                  </a:ext>
                </a:extLst>
              </a:tr>
              <a:tr h="0">
                <a:tc>
                  <a:txBody>
                    <a:bodyPr/>
                    <a:lstStyle/>
                    <a:p>
                      <a:pPr algn="ctr"/>
                      <a:r>
                        <a:rPr lang="fr-FR" sz="1200" dirty="0">
                          <a:effectLst/>
                        </a:rPr>
                        <a:t>Rédigé par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solidFill>
                            <a:schemeClr val="bg1"/>
                          </a:solidFill>
                          <a:effectLst/>
                        </a:rPr>
                        <a:t>Gaillard Thibault</a:t>
                      </a:r>
                      <a:endParaRPr lang="fr-F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50196"/>
                      </a:srgbClr>
                    </a:solidFill>
                  </a:tcPr>
                </a:tc>
                <a:extLst>
                  <a:ext uri="{0D108BD9-81ED-4DB2-BD59-A6C34878D82A}">
                    <a16:rowId xmlns:a16="http://schemas.microsoft.com/office/drawing/2014/main" val="1606141835"/>
                  </a:ext>
                </a:extLst>
              </a:tr>
              <a:tr h="0">
                <a:tc>
                  <a:txBody>
                    <a:bodyPr/>
                    <a:lstStyle/>
                    <a:p>
                      <a:pPr algn="ctr"/>
                      <a:r>
                        <a:rPr lang="fr-FR" sz="1200" dirty="0">
                          <a:effectLst/>
                        </a:rPr>
                        <a:t>Accepté par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solidFill>
                            <a:schemeClr val="bg1"/>
                          </a:solidFill>
                          <a:effectLst/>
                        </a:rPr>
                        <a:t> </a:t>
                      </a:r>
                      <a:endParaRPr lang="fr-F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alpha val="50196"/>
                      </a:srgbClr>
                    </a:solidFill>
                  </a:tcPr>
                </a:tc>
                <a:extLst>
                  <a:ext uri="{0D108BD9-81ED-4DB2-BD59-A6C34878D82A}">
                    <a16:rowId xmlns:a16="http://schemas.microsoft.com/office/drawing/2014/main" val="2219816099"/>
                  </a:ext>
                </a:extLst>
              </a:tr>
            </a:tbl>
          </a:graphicData>
        </a:graphic>
      </p:graphicFrame>
      <p:graphicFrame>
        <p:nvGraphicFramePr>
          <p:cNvPr id="7" name="Tableau 6">
            <a:extLst>
              <a:ext uri="{FF2B5EF4-FFF2-40B4-BE49-F238E27FC236}">
                <a16:creationId xmlns:a16="http://schemas.microsoft.com/office/drawing/2014/main" id="{5C323991-D086-8A47-90C9-E0CEAF8B9790}"/>
              </a:ext>
            </a:extLst>
          </p:cNvPr>
          <p:cNvGraphicFramePr>
            <a:graphicFrameLocks noGrp="1"/>
          </p:cNvGraphicFramePr>
          <p:nvPr>
            <p:extLst>
              <p:ext uri="{D42A27DB-BD31-4B8C-83A1-F6EECF244321}">
                <p14:modId xmlns:p14="http://schemas.microsoft.com/office/powerpoint/2010/main" val="1497879686"/>
              </p:ext>
            </p:extLst>
          </p:nvPr>
        </p:nvGraphicFramePr>
        <p:xfrm>
          <a:off x="902652" y="4355306"/>
          <a:ext cx="5754370" cy="1981200"/>
        </p:xfrm>
        <a:graphic>
          <a:graphicData uri="http://schemas.openxmlformats.org/drawingml/2006/table">
            <a:tbl>
              <a:tblPr firstRow="1" firstCol="1" bandRow="1">
                <a:tableStyleId>{5C22544A-7EE6-4342-B048-85BDC9FD1C3A}</a:tableStyleId>
              </a:tblPr>
              <a:tblGrid>
                <a:gridCol w="1917700">
                  <a:extLst>
                    <a:ext uri="{9D8B030D-6E8A-4147-A177-3AD203B41FA5}">
                      <a16:colId xmlns:a16="http://schemas.microsoft.com/office/drawing/2014/main" val="3752738632"/>
                    </a:ext>
                  </a:extLst>
                </a:gridCol>
                <a:gridCol w="1918335">
                  <a:extLst>
                    <a:ext uri="{9D8B030D-6E8A-4147-A177-3AD203B41FA5}">
                      <a16:colId xmlns:a16="http://schemas.microsoft.com/office/drawing/2014/main" val="2593320623"/>
                    </a:ext>
                  </a:extLst>
                </a:gridCol>
                <a:gridCol w="1918335">
                  <a:extLst>
                    <a:ext uri="{9D8B030D-6E8A-4147-A177-3AD203B41FA5}">
                      <a16:colId xmlns:a16="http://schemas.microsoft.com/office/drawing/2014/main" val="3627462855"/>
                    </a:ext>
                  </a:extLst>
                </a:gridCol>
              </a:tblGrid>
              <a:tr h="396240">
                <a:tc>
                  <a:txBody>
                    <a:bodyPr/>
                    <a:lstStyle/>
                    <a:p>
                      <a:pPr algn="ctr"/>
                      <a:r>
                        <a:rPr lang="fr-FR" sz="1200" dirty="0">
                          <a:effectLst/>
                        </a:rPr>
                        <a:t>N° de version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effectLst/>
                        </a:rPr>
                        <a:t>Date de modification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tc>
                  <a:txBody>
                    <a:bodyPr/>
                    <a:lstStyle/>
                    <a:p>
                      <a:pPr algn="ctr"/>
                      <a:r>
                        <a:rPr lang="fr-FR" sz="1200" dirty="0">
                          <a:effectLst/>
                        </a:rPr>
                        <a:t>Modifications apportée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41100"/>
                    </a:solidFill>
                  </a:tcPr>
                </a:tc>
                <a:extLst>
                  <a:ext uri="{0D108BD9-81ED-4DB2-BD59-A6C34878D82A}">
                    <a16:rowId xmlns:a16="http://schemas.microsoft.com/office/drawing/2014/main" val="3202803137"/>
                  </a:ext>
                </a:extLst>
              </a:tr>
              <a:tr h="396240">
                <a:tc>
                  <a:txBody>
                    <a:bodyPr/>
                    <a:lstStyle/>
                    <a:p>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0000"/>
                      </a:srgbClr>
                    </a:solidFill>
                  </a:tcPr>
                </a:tc>
                <a:tc>
                  <a:txBody>
                    <a:bodyPr/>
                    <a:lstStyle/>
                    <a:p>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0000"/>
                      </a:srgbClr>
                    </a:solidFill>
                  </a:tcPr>
                </a:tc>
                <a:tc>
                  <a:txBody>
                    <a:bodyPr/>
                    <a:lstStyle/>
                    <a:p>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0000"/>
                      </a:srgbClr>
                    </a:solidFill>
                  </a:tcPr>
                </a:tc>
                <a:extLst>
                  <a:ext uri="{0D108BD9-81ED-4DB2-BD59-A6C34878D82A}">
                    <a16:rowId xmlns:a16="http://schemas.microsoft.com/office/drawing/2014/main" val="1192953132"/>
                  </a:ext>
                </a:extLst>
              </a:tr>
              <a:tr h="396240">
                <a:tc>
                  <a:txBody>
                    <a:bodyPr/>
                    <a:lstStyle/>
                    <a:p>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0000"/>
                      </a:srgbClr>
                    </a:solidFill>
                  </a:tcPr>
                </a:tc>
                <a:tc>
                  <a:txBody>
                    <a:bodyPr/>
                    <a:lstStyle/>
                    <a:p>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0000"/>
                      </a:srgbClr>
                    </a:solidFill>
                  </a:tcPr>
                </a:tc>
                <a:tc>
                  <a:txBody>
                    <a:bodyPr/>
                    <a:lstStyle/>
                    <a:p>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0000"/>
                      </a:srgbClr>
                    </a:solidFill>
                  </a:tcPr>
                </a:tc>
                <a:extLst>
                  <a:ext uri="{0D108BD9-81ED-4DB2-BD59-A6C34878D82A}">
                    <a16:rowId xmlns:a16="http://schemas.microsoft.com/office/drawing/2014/main" val="923540171"/>
                  </a:ext>
                </a:extLst>
              </a:tr>
              <a:tr h="396240">
                <a:tc>
                  <a:txBody>
                    <a:bodyPr/>
                    <a:lstStyle/>
                    <a:p>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0000"/>
                      </a:srgbClr>
                    </a:solidFill>
                  </a:tcPr>
                </a:tc>
                <a:tc>
                  <a:txBody>
                    <a:bodyPr/>
                    <a:lstStyle/>
                    <a:p>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0000"/>
                      </a:srgbClr>
                    </a:solidFill>
                  </a:tcPr>
                </a:tc>
                <a:tc>
                  <a:txBody>
                    <a:bodyPr/>
                    <a:lstStyle/>
                    <a:p>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0000"/>
                      </a:srgbClr>
                    </a:solidFill>
                  </a:tcPr>
                </a:tc>
                <a:extLst>
                  <a:ext uri="{0D108BD9-81ED-4DB2-BD59-A6C34878D82A}">
                    <a16:rowId xmlns:a16="http://schemas.microsoft.com/office/drawing/2014/main" val="3447407816"/>
                  </a:ext>
                </a:extLst>
              </a:tr>
              <a:tr h="396240">
                <a:tc>
                  <a:txBody>
                    <a:bodyPr/>
                    <a:lstStyle/>
                    <a:p>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0000"/>
                      </a:srgbClr>
                    </a:solidFill>
                  </a:tcPr>
                </a:tc>
                <a:tc>
                  <a:txBody>
                    <a:bodyPr/>
                    <a:lstStyle/>
                    <a:p>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0000"/>
                      </a:srgbClr>
                    </a:solidFill>
                  </a:tcPr>
                </a:tc>
                <a:tc>
                  <a:txBody>
                    <a:bodyPr/>
                    <a:lstStyle/>
                    <a:p>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41100">
                        <a:alpha val="20000"/>
                      </a:srgbClr>
                    </a:solidFill>
                  </a:tcPr>
                </a:tc>
                <a:extLst>
                  <a:ext uri="{0D108BD9-81ED-4DB2-BD59-A6C34878D82A}">
                    <a16:rowId xmlns:a16="http://schemas.microsoft.com/office/drawing/2014/main" val="2415820314"/>
                  </a:ext>
                </a:extLst>
              </a:tr>
            </a:tbl>
          </a:graphicData>
        </a:graphic>
      </p:graphicFrame>
      <p:sp>
        <p:nvSpPr>
          <p:cNvPr id="8" name="ZoneTexte 7">
            <a:extLst>
              <a:ext uri="{FF2B5EF4-FFF2-40B4-BE49-F238E27FC236}">
                <a16:creationId xmlns:a16="http://schemas.microsoft.com/office/drawing/2014/main" id="{C2EEF990-D91F-2841-B422-EF98FD29C527}"/>
              </a:ext>
            </a:extLst>
          </p:cNvPr>
          <p:cNvSpPr txBox="1"/>
          <p:nvPr/>
        </p:nvSpPr>
        <p:spPr>
          <a:xfrm>
            <a:off x="817987" y="3835400"/>
            <a:ext cx="2877185" cy="369332"/>
          </a:xfrm>
          <a:prstGeom prst="rect">
            <a:avLst/>
          </a:prstGeom>
          <a:noFill/>
        </p:spPr>
        <p:txBody>
          <a:bodyPr wrap="square" rtlCol="0">
            <a:spAutoFit/>
          </a:bodyPr>
          <a:lstStyle/>
          <a:p>
            <a:r>
              <a:rPr lang="fr-FR" dirty="0">
                <a:solidFill>
                  <a:srgbClr val="941100"/>
                </a:solidFill>
                <a:latin typeface="Cambria" panose="02040503050406030204" pitchFamily="18" charset="0"/>
              </a:rPr>
              <a:t>Historique</a:t>
            </a:r>
          </a:p>
        </p:txBody>
      </p:sp>
      <p:sp>
        <p:nvSpPr>
          <p:cNvPr id="9" name="Espace réservé du texte 7">
            <a:extLst>
              <a:ext uri="{FF2B5EF4-FFF2-40B4-BE49-F238E27FC236}">
                <a16:creationId xmlns:a16="http://schemas.microsoft.com/office/drawing/2014/main" id="{856722D0-2E4F-EA45-9ADB-2E0A1A50F141}"/>
              </a:ext>
            </a:extLst>
          </p:cNvPr>
          <p:cNvSpPr txBox="1">
            <a:spLocks/>
          </p:cNvSpPr>
          <p:nvPr/>
        </p:nvSpPr>
        <p:spPr>
          <a:xfrm>
            <a:off x="398463" y="10216325"/>
            <a:ext cx="2468490" cy="438150"/>
          </a:xfrm>
          <a:prstGeom prst="rect">
            <a:avLst/>
          </a:prstGeo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kern="1200">
                <a:solidFill>
                  <a:schemeClr val="bg1"/>
                </a:solidFill>
                <a:latin typeface="Calibri" panose="020F0502020204030204" pitchFamily="34" charset="0"/>
                <a:ea typeface="+mn-ea"/>
                <a:cs typeface="Calibri" panose="020F0502020204030204" pitchFamily="34" charset="0"/>
              </a:defRPr>
            </a:lvl1pPr>
            <a:lvl2pPr marL="549417" indent="-171450" algn="l" defTabSz="755934" rtl="0" eaLnBrk="1" latinLnBrk="0" hangingPunct="1">
              <a:lnSpc>
                <a:spcPct val="90000"/>
              </a:lnSpc>
              <a:spcBef>
                <a:spcPts val="413"/>
              </a:spcBef>
              <a:buFont typeface="Arial" panose="020B0604020202020204" pitchFamily="34" charset="0"/>
              <a:buChar char="•"/>
              <a:defRPr sz="1200" kern="1200">
                <a:solidFill>
                  <a:schemeClr val="bg1"/>
                </a:solidFill>
                <a:latin typeface="Calibri" panose="020F0502020204030204" pitchFamily="34" charset="0"/>
                <a:ea typeface="+mn-ea"/>
                <a:cs typeface="Calibri" panose="020F0502020204030204" pitchFamily="34" charset="0"/>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Cambria" panose="02040503050406030204" pitchFamily="18"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fr-FR"/>
              <a:t>Nom et adresse de la structure pluriprofessionnelle</a:t>
            </a:r>
          </a:p>
          <a:p>
            <a:endParaRPr lang="fr-FR" dirty="0"/>
          </a:p>
        </p:txBody>
      </p:sp>
    </p:spTree>
    <p:extLst>
      <p:ext uri="{BB962C8B-B14F-4D97-AF65-F5344CB8AC3E}">
        <p14:creationId xmlns:p14="http://schemas.microsoft.com/office/powerpoint/2010/main" val="2006919868"/>
      </p:ext>
    </p:extLst>
  </p:cSld>
  <p:clrMapOvr>
    <a:masterClrMapping/>
  </p:clrMapOvr>
</p:sld>
</file>

<file path=ppt/theme/theme1.xml><?xml version="1.0" encoding="utf-8"?>
<a:theme xmlns:a="http://schemas.openxmlformats.org/drawingml/2006/main" name="Thème Office">
  <a:themeElements>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arte craphique procédures" id="{9AD26D94-ABDB-CD4D-A1EF-F3C12E46B14F}" vid="{5EFEADDD-1682-744F-8803-C0B096BC76E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 Office</Template>
  <TotalTime>90</TotalTime>
  <Words>1343</Words>
  <Application>Microsoft Macintosh PowerPoint</Application>
  <PresentationFormat>Personnalisé</PresentationFormat>
  <Paragraphs>180</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Cambria</vt:lpstr>
      <vt:lpstr>Thème Office</vt:lpstr>
      <vt:lpstr>P. 02 – Procédure de réalisation du TROD angine à l’officine ou au cabinet infirmier</vt:lpstr>
      <vt:lpstr>P. 02 – Procédure de réalisation du TROD angine à l’officine ou au cabinet infirmier</vt:lpstr>
      <vt:lpstr>P. 02 – Procédure de réalisation du TROD angine à l’officine ou au cabinet infirmier</vt:lpstr>
      <vt:lpstr>P. 02 – Procédure de réalisation du TROD angine à l’officine ou au cabinet infirmier</vt:lpstr>
      <vt:lpstr>P. 02 – Procédure de réalisation du TROD angine à l’officine ou au cabinet infirmier</vt:lpstr>
      <vt:lpstr>Informations de traçabilité du document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 01 – Procédure pratique de prise en charge des patients à l’officine ou au cabinet infirmier</dc:title>
  <dc:creator>Thibault Gaillard</dc:creator>
  <cp:lastModifiedBy>Thibault Gaillard</cp:lastModifiedBy>
  <cp:revision>14</cp:revision>
  <cp:lastPrinted>2021-10-11T08:39:40Z</cp:lastPrinted>
  <dcterms:created xsi:type="dcterms:W3CDTF">2021-10-13T19:26:14Z</dcterms:created>
  <dcterms:modified xsi:type="dcterms:W3CDTF">2021-11-11T19:17:08Z</dcterms:modified>
</cp:coreProperties>
</file>