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D8CD"/>
    <a:srgbClr val="99D7CD"/>
    <a:srgbClr val="00AF9C"/>
    <a:srgbClr val="7BC2B6"/>
    <a:srgbClr val="000000"/>
    <a:srgbClr val="72AB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44"/>
    <p:restoredTop sz="95865"/>
  </p:normalViewPr>
  <p:slideViewPr>
    <p:cSldViewPr snapToGrid="0" snapToObjects="1">
      <p:cViewPr varScale="1">
        <p:scale>
          <a:sx n="69" d="100"/>
          <a:sy n="69" d="100"/>
        </p:scale>
        <p:origin x="2624" y="232"/>
      </p:cViewPr>
      <p:guideLst/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88176-909A-D643-A9A9-CE9237DAD735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234AA-3ABC-014C-8550-A265338813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812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2B2C2-2CBA-BB4A-8739-ADA94A788F56}" type="datetime1">
              <a:rPr lang="fr-FR" smtClean="0"/>
              <a:t>18/10/2021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7984-2BA4-E84E-8483-B5E35B6F87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972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08177" y="475488"/>
            <a:ext cx="5631770" cy="361356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fr-FR" dirty="0"/>
              <a:t>Protocole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77967" indent="0">
              <a:buNone/>
              <a:defRPr sz="1800">
                <a:solidFill>
                  <a:srgbClr val="00AF9C"/>
                </a:solidFill>
              </a:defRPr>
            </a:lvl2pPr>
            <a:lvl3pPr marL="755934" indent="0">
              <a:buNone/>
              <a:defRPr sz="1600">
                <a:solidFill>
                  <a:srgbClr val="00AF9C"/>
                </a:solidFill>
              </a:defRPr>
            </a:lvl3pPr>
            <a:lvl4pPr marL="1133901" marR="0" indent="0" algn="l" defTabSz="755934" rtl="0" eaLnBrk="1" fontAlgn="auto" latinLnBrk="0" hangingPunct="1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00AF9C"/>
                </a:solidFill>
              </a:defRPr>
            </a:lvl4pPr>
            <a:lvl5pPr marL="1511869" indent="0">
              <a:buNone/>
              <a:defRPr/>
            </a:lvl5pPr>
          </a:lstStyle>
          <a:p>
            <a:pPr lvl="1"/>
            <a:r>
              <a:rPr lang="fr-FR" dirty="0"/>
              <a:t>Titre 1</a:t>
            </a:r>
          </a:p>
          <a:p>
            <a:pPr lvl="2"/>
            <a:r>
              <a:rPr lang="fr-FR" dirty="0"/>
              <a:t>Titre 2</a:t>
            </a:r>
          </a:p>
          <a:p>
            <a:pPr marL="1133901" marR="0" lvl="3" indent="0" algn="l" defTabSz="755934" rtl="0" eaLnBrk="1" fontAlgn="auto" latinLnBrk="0" hangingPunct="1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Titre 3</a:t>
            </a:r>
          </a:p>
          <a:p>
            <a:pPr marL="0" marR="0" lvl="0" indent="0" algn="l" defTabSz="755934" rtl="0" eaLnBrk="1" fontAlgn="auto" latinLnBrk="0" hangingPunct="1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Texte</a:t>
            </a:r>
          </a:p>
          <a:p>
            <a:pPr lvl="3"/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7AC9A-B59B-6447-9B18-AEFDB58F42AF}" type="slidenum">
              <a:rPr lang="fr-FR" smtClean="0"/>
              <a:pPr/>
              <a:t>‹N°›</a:t>
            </a:fld>
            <a:r>
              <a:rPr lang="fr-FR" dirty="0"/>
              <a:t> sur nb diapos à écrire à la fin dans le masque</a:t>
            </a:r>
          </a:p>
        </p:txBody>
      </p:sp>
    </p:spTree>
    <p:extLst>
      <p:ext uri="{BB962C8B-B14F-4D97-AF65-F5344CB8AC3E}">
        <p14:creationId xmlns:p14="http://schemas.microsoft.com/office/powerpoint/2010/main" val="3123169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7" y="1274184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D6D099-EF60-4142-8360-902ED8198D92}"/>
              </a:ext>
            </a:extLst>
          </p:cNvPr>
          <p:cNvSpPr/>
          <p:nvPr userDrawn="1"/>
        </p:nvSpPr>
        <p:spPr>
          <a:xfrm>
            <a:off x="0" y="445502"/>
            <a:ext cx="7559674" cy="393690"/>
          </a:xfrm>
          <a:prstGeom prst="rect">
            <a:avLst/>
          </a:prstGeom>
          <a:solidFill>
            <a:srgbClr val="00AF9C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4027F7-31FB-864C-82B8-DB8D15996D1F}"/>
              </a:ext>
            </a:extLst>
          </p:cNvPr>
          <p:cNvSpPr/>
          <p:nvPr userDrawn="1"/>
        </p:nvSpPr>
        <p:spPr>
          <a:xfrm>
            <a:off x="0" y="0"/>
            <a:ext cx="7559675" cy="494777"/>
          </a:xfrm>
          <a:prstGeom prst="rect">
            <a:avLst/>
          </a:prstGeom>
          <a:solidFill>
            <a:srgbClr val="00AF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Étiquette 7">
            <a:extLst>
              <a:ext uri="{FF2B5EF4-FFF2-40B4-BE49-F238E27FC236}">
                <a16:creationId xmlns:a16="http://schemas.microsoft.com/office/drawing/2014/main" id="{8EF74BE5-E378-5F43-B3EE-A7E6A318655A}"/>
              </a:ext>
            </a:extLst>
          </p:cNvPr>
          <p:cNvSpPr/>
          <p:nvPr userDrawn="1"/>
        </p:nvSpPr>
        <p:spPr>
          <a:xfrm>
            <a:off x="-403964" y="487954"/>
            <a:ext cx="757824" cy="701457"/>
          </a:xfrm>
          <a:prstGeom prst="plaque">
            <a:avLst>
              <a:gd name="adj" fmla="val 50000"/>
            </a:avLst>
          </a:prstGeom>
          <a:solidFill>
            <a:srgbClr val="99D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Étiquette 8">
            <a:extLst>
              <a:ext uri="{FF2B5EF4-FFF2-40B4-BE49-F238E27FC236}">
                <a16:creationId xmlns:a16="http://schemas.microsoft.com/office/drawing/2014/main" id="{A4920513-4F56-FF4A-B651-31CC32EB79AB}"/>
              </a:ext>
            </a:extLst>
          </p:cNvPr>
          <p:cNvSpPr/>
          <p:nvPr userDrawn="1"/>
        </p:nvSpPr>
        <p:spPr>
          <a:xfrm>
            <a:off x="7205815" y="487953"/>
            <a:ext cx="757824" cy="701457"/>
          </a:xfrm>
          <a:prstGeom prst="plaque">
            <a:avLst>
              <a:gd name="adj" fmla="val 50000"/>
            </a:avLst>
          </a:prstGeom>
          <a:solidFill>
            <a:srgbClr val="99D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9455" y="531352"/>
            <a:ext cx="6520220" cy="2872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Protocole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E905BE-8A17-2E41-9BD2-B723538566A1}"/>
              </a:ext>
            </a:extLst>
          </p:cNvPr>
          <p:cNvSpPr/>
          <p:nvPr userDrawn="1"/>
        </p:nvSpPr>
        <p:spPr>
          <a:xfrm>
            <a:off x="0" y="10197035"/>
            <a:ext cx="7559675" cy="494778"/>
          </a:xfrm>
          <a:prstGeom prst="rect">
            <a:avLst/>
          </a:prstGeom>
          <a:solidFill>
            <a:srgbClr val="99D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3488" y="10254250"/>
            <a:ext cx="1700927" cy="2819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44D6FD8E-EA6B-5C4A-817E-8CA5FD79CFD0}" type="datetime1">
              <a:rPr lang="fr-FR" smtClean="0"/>
              <a:t>18/10/2021</a:t>
            </a:fld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5259" y="10254248"/>
            <a:ext cx="1653755" cy="2819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DDA87984-2BA4-E84E-8483-B5E35B6F87B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1854" y="10254250"/>
            <a:ext cx="2255966" cy="2819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1" name="Étiquette 10">
            <a:extLst>
              <a:ext uri="{FF2B5EF4-FFF2-40B4-BE49-F238E27FC236}">
                <a16:creationId xmlns:a16="http://schemas.microsoft.com/office/drawing/2014/main" id="{C8785172-878C-F549-8245-E35478250F25}"/>
              </a:ext>
            </a:extLst>
          </p:cNvPr>
          <p:cNvSpPr/>
          <p:nvPr userDrawn="1"/>
        </p:nvSpPr>
        <p:spPr>
          <a:xfrm>
            <a:off x="-404889" y="9847427"/>
            <a:ext cx="757824" cy="701457"/>
          </a:xfrm>
          <a:prstGeom prst="plaque">
            <a:avLst>
              <a:gd name="adj" fmla="val 50000"/>
            </a:avLst>
          </a:prstGeom>
          <a:solidFill>
            <a:srgbClr val="99D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Étiquette 11">
            <a:extLst>
              <a:ext uri="{FF2B5EF4-FFF2-40B4-BE49-F238E27FC236}">
                <a16:creationId xmlns:a16="http://schemas.microsoft.com/office/drawing/2014/main" id="{5D9B16AC-00D6-3440-9618-7E63F567A2E5}"/>
              </a:ext>
            </a:extLst>
          </p:cNvPr>
          <p:cNvSpPr/>
          <p:nvPr userDrawn="1"/>
        </p:nvSpPr>
        <p:spPr>
          <a:xfrm>
            <a:off x="7210267" y="9847427"/>
            <a:ext cx="757824" cy="701457"/>
          </a:xfrm>
          <a:prstGeom prst="plaque">
            <a:avLst>
              <a:gd name="adj" fmla="val 50000"/>
            </a:avLst>
          </a:prstGeom>
          <a:solidFill>
            <a:srgbClr val="99D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85E805C-6094-FD40-A703-54F24EF32C89}"/>
              </a:ext>
            </a:extLst>
          </p:cNvPr>
          <p:cNvSpPr txBox="1"/>
          <p:nvPr userDrawn="1"/>
        </p:nvSpPr>
        <p:spPr>
          <a:xfrm>
            <a:off x="5145849" y="-101126"/>
            <a:ext cx="2413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bg1"/>
                </a:solidFill>
                <a:latin typeface="Cambria" panose="02040503050406030204" pitchFamily="18" charset="0"/>
              </a:rPr>
              <a:t>Protocole</a:t>
            </a:r>
          </a:p>
        </p:txBody>
      </p:sp>
    </p:spTree>
    <p:extLst>
      <p:ext uri="{BB962C8B-B14F-4D97-AF65-F5344CB8AC3E}">
        <p14:creationId xmlns:p14="http://schemas.microsoft.com/office/powerpoint/2010/main" val="266563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r" defTabSz="755934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bg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6E08E3-7069-BF47-A5C7-49889F6AA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PR. 01-4 – Enquête de satisfaction patient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4C1432-1E18-ED47-8BEB-F5C60171B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26" y="1274184"/>
            <a:ext cx="6709287" cy="8217835"/>
          </a:xfrm>
        </p:spPr>
        <p:txBody>
          <a:bodyPr>
            <a:normAutofit/>
          </a:bodyPr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lvl="1"/>
            <a:r>
              <a:rPr lang="fr-FR" dirty="0"/>
              <a:t>Vous êtes</a:t>
            </a:r>
          </a:p>
          <a:p>
            <a:r>
              <a:rPr lang="fr-FR" altLang="fr-FR" dirty="0">
                <a:ea typeface="Calibri" panose="020F0502020204030204" pitchFamily="34" charset="0"/>
                <a:cs typeface="Times New Roman" panose="02020603050405020304" pitchFamily="18" charset="0"/>
              </a:rPr>
              <a:t>☐ Le patient</a:t>
            </a:r>
          </a:p>
          <a:p>
            <a:r>
              <a:rPr lang="fr-FR" altLang="fr-FR" dirty="0">
                <a:ea typeface="Calibri" panose="020F0502020204030204" pitchFamily="34" charset="0"/>
                <a:cs typeface="Times New Roman" panose="02020603050405020304" pitchFamily="18" charset="0"/>
              </a:rPr>
              <a:t>☐ Un parent du patient (si le patient a moins de 18 ans)</a:t>
            </a:r>
            <a:endParaRPr lang="fr-FR" dirty="0"/>
          </a:p>
          <a:p>
            <a:pPr lvl="1"/>
            <a:r>
              <a:rPr lang="fr-FR" dirty="0"/>
              <a:t>Vous avez consulté…</a:t>
            </a:r>
          </a:p>
          <a:p>
            <a:r>
              <a:rPr lang="fr-FR" altLang="fr-FR" dirty="0">
                <a:ea typeface="Calibri" panose="020F0502020204030204" pitchFamily="34" charset="0"/>
                <a:cs typeface="Times New Roman" panose="02020603050405020304" pitchFamily="18" charset="0"/>
              </a:rPr>
              <a:t>☐ Un pharmacien d’officine	</a:t>
            </a:r>
          </a:p>
          <a:p>
            <a:r>
              <a:rPr lang="fr-FR" altLang="fr-FR" dirty="0">
                <a:ea typeface="Calibri" panose="020F0502020204030204" pitchFamily="34" charset="0"/>
                <a:cs typeface="Times New Roman" panose="02020603050405020304" pitchFamily="18" charset="0"/>
              </a:rPr>
              <a:t>☐ Un infirmier diplômé d’Etat</a:t>
            </a:r>
            <a:endParaRPr lang="fr-FR" dirty="0"/>
          </a:p>
          <a:p>
            <a:pPr lvl="1"/>
            <a:r>
              <a:rPr lang="fr-FR" dirty="0"/>
              <a:t>Etes-vous satisfait de la prise en charge ?</a:t>
            </a:r>
          </a:p>
          <a:p>
            <a:r>
              <a:rPr lang="fr-FR" altLang="fr-FR" dirty="0">
                <a:ea typeface="Calibri" panose="020F0502020204030204" pitchFamily="34" charset="0"/>
                <a:cs typeface="Times New Roman" panose="02020603050405020304" pitchFamily="18" charset="0"/>
              </a:rPr>
              <a:t>☐ Oui</a:t>
            </a:r>
          </a:p>
          <a:p>
            <a:r>
              <a:rPr lang="fr-FR" altLang="fr-FR" dirty="0">
                <a:ea typeface="Calibri" panose="020F0502020204030204" pitchFamily="34" charset="0"/>
                <a:cs typeface="Times New Roman" panose="02020603050405020304" pitchFamily="18" charset="0"/>
              </a:rPr>
              <a:t>☐ Non</a:t>
            </a:r>
            <a:endParaRPr lang="fr-FR" dirty="0"/>
          </a:p>
          <a:p>
            <a:pPr lvl="1"/>
            <a:r>
              <a:rPr lang="fr-FR" dirty="0"/>
              <a:t>Vous êtes-vous senti en sécurité ?</a:t>
            </a:r>
          </a:p>
          <a:p>
            <a:r>
              <a:rPr lang="fr-FR" altLang="fr-FR" dirty="0">
                <a:ea typeface="Calibri" panose="020F0502020204030204" pitchFamily="34" charset="0"/>
                <a:cs typeface="Times New Roman" panose="02020603050405020304" pitchFamily="18" charset="0"/>
              </a:rPr>
              <a:t>☐ Oui</a:t>
            </a:r>
          </a:p>
          <a:p>
            <a:r>
              <a:rPr lang="fr-FR" altLang="fr-FR" dirty="0">
                <a:ea typeface="Calibri" panose="020F0502020204030204" pitchFamily="34" charset="0"/>
                <a:cs typeface="Times New Roman" panose="02020603050405020304" pitchFamily="18" charset="0"/>
              </a:rPr>
              <a:t>☐ Non</a:t>
            </a:r>
            <a:endParaRPr lang="fr-FR" dirty="0"/>
          </a:p>
          <a:p>
            <a:pPr lvl="1"/>
            <a:r>
              <a:rPr lang="fr-FR" dirty="0"/>
              <a:t>Avez-vous eu toutes les informations dont vous </a:t>
            </a:r>
            <a:r>
              <a:rPr lang="fr-FR"/>
              <a:t>aviez besoin ?</a:t>
            </a:r>
            <a:endParaRPr lang="fr-FR" dirty="0"/>
          </a:p>
          <a:p>
            <a:r>
              <a:rPr lang="fr-FR" altLang="fr-FR" dirty="0">
                <a:ea typeface="Calibri" panose="020F0502020204030204" pitchFamily="34" charset="0"/>
                <a:cs typeface="Times New Roman" panose="02020603050405020304" pitchFamily="18" charset="0"/>
              </a:rPr>
              <a:t>☐ Oui</a:t>
            </a:r>
          </a:p>
          <a:p>
            <a:r>
              <a:rPr lang="fr-FR" altLang="fr-FR" dirty="0">
                <a:ea typeface="Calibri" panose="020F0502020204030204" pitchFamily="34" charset="0"/>
                <a:cs typeface="Times New Roman" panose="02020603050405020304" pitchFamily="18" charset="0"/>
              </a:rPr>
              <a:t>☐ Non</a:t>
            </a:r>
            <a:endParaRPr lang="fr-FR" dirty="0"/>
          </a:p>
          <a:p>
            <a:pPr lvl="1"/>
            <a:r>
              <a:rPr lang="fr-FR" dirty="0"/>
              <a:t>Avez-vous des remarques ?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DCF8045-7B7E-2F4C-BFF9-AF035A732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7AC9A-B59B-6447-9B18-AEFDB58F42AF}" type="slidenum">
              <a:rPr lang="fr-FR" smtClean="0"/>
              <a:pPr/>
              <a:t>1</a:t>
            </a:fld>
            <a:r>
              <a:rPr lang="fr-FR" dirty="0"/>
              <a:t> sur  1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E191397E-8735-7A41-8649-A5531978F2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658628"/>
              </p:ext>
            </p:extLst>
          </p:nvPr>
        </p:nvGraphicFramePr>
        <p:xfrm>
          <a:off x="519112" y="1199794"/>
          <a:ext cx="6521450" cy="1127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21450">
                  <a:extLst>
                    <a:ext uri="{9D8B030D-6E8A-4147-A177-3AD203B41FA5}">
                      <a16:colId xmlns:a16="http://schemas.microsoft.com/office/drawing/2014/main" val="3352642959"/>
                    </a:ext>
                  </a:extLst>
                </a:gridCol>
              </a:tblGrid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effectLst/>
                        </a:rPr>
                        <a:t>Professionnel ayant réalisé la prise en charge</a:t>
                      </a:r>
                    </a:p>
                    <a:p>
                      <a:pPr algn="ctr"/>
                      <a:r>
                        <a:rPr lang="fr-FR" sz="12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fr-FR" altLang="fr-FR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☐ </a:t>
                      </a:r>
                      <a:r>
                        <a:rPr lang="fr-FR" sz="1200" dirty="0">
                          <a:effectLst/>
                        </a:rPr>
                        <a:t>Infirmier	</a:t>
                      </a:r>
                      <a:r>
                        <a:rPr lang="fr-FR" altLang="fr-FR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☐ </a:t>
                      </a:r>
                      <a:r>
                        <a:rPr lang="fr-FR" sz="1200" dirty="0">
                          <a:effectLst/>
                        </a:rPr>
                        <a:t>Pharmacien</a:t>
                      </a:r>
                    </a:p>
                    <a:p>
                      <a:pPr algn="l"/>
                      <a:r>
                        <a:rPr lang="fr-FR" sz="1200" dirty="0">
                          <a:effectLst/>
                        </a:rPr>
                        <a:t>Nom…………………………………………. Prénom……………………………………</a:t>
                      </a:r>
                    </a:p>
                    <a:p>
                      <a:pPr algn="l"/>
                      <a:r>
                        <a:rPr lang="fr-FR" sz="1200" dirty="0">
                          <a:effectLst/>
                        </a:rPr>
                        <a:t>N° RPPS…………………………………….</a:t>
                      </a:r>
                    </a:p>
                    <a:p>
                      <a:pPr algn="l"/>
                      <a:r>
                        <a:rPr lang="fr-FR" sz="1200" dirty="0">
                          <a:effectLst/>
                        </a:rPr>
                        <a:t>Date et heure de la prise en charge……………………………………………………………………………………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>
                    <a:solidFill>
                      <a:srgbClr val="99D7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321157"/>
                  </a:ext>
                </a:extLst>
              </a:tr>
            </a:tbl>
          </a:graphicData>
        </a:graphic>
      </p:graphicFrame>
      <p:graphicFrame>
        <p:nvGraphicFramePr>
          <p:cNvPr id="6" name="Espace réservé du contenu 4">
            <a:extLst>
              <a:ext uri="{FF2B5EF4-FFF2-40B4-BE49-F238E27FC236}">
                <a16:creationId xmlns:a16="http://schemas.microsoft.com/office/drawing/2014/main" id="{D883DA1E-D536-BF44-8EF9-093F7B483D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4984287"/>
              </p:ext>
            </p:extLst>
          </p:nvPr>
        </p:nvGraphicFramePr>
        <p:xfrm>
          <a:off x="518497" y="2495132"/>
          <a:ext cx="6521450" cy="8858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21450">
                  <a:extLst>
                    <a:ext uri="{9D8B030D-6E8A-4147-A177-3AD203B41FA5}">
                      <a16:colId xmlns:a16="http://schemas.microsoft.com/office/drawing/2014/main" val="862620882"/>
                    </a:ext>
                  </a:extLst>
                </a:gridCol>
              </a:tblGrid>
              <a:tr h="885825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effectLst/>
                        </a:rPr>
                        <a:t>Informations sur le patient</a:t>
                      </a:r>
                    </a:p>
                    <a:p>
                      <a:pPr algn="l"/>
                      <a:r>
                        <a:rPr lang="fr-FR" sz="1200" dirty="0">
                          <a:effectLst/>
                        </a:rPr>
                        <a:t>Nom…………………………………………. Prénom…………………………………… Date de naissance…/…/…</a:t>
                      </a:r>
                    </a:p>
                    <a:p>
                      <a:pPr algn="l"/>
                      <a:r>
                        <a:rPr lang="fr-FR" sz="1200" dirty="0">
                          <a:effectLst/>
                        </a:rPr>
                        <a:t>N° de sécurité sociale…………………………………………………………………….</a:t>
                      </a:r>
                    </a:p>
                    <a:p>
                      <a:pPr algn="l"/>
                      <a:r>
                        <a:rPr lang="fr-FR" sz="1200" dirty="0">
                          <a:effectLst/>
                        </a:rPr>
                        <a:t>Médecin traitant………………………………………………………………………………………………………………….</a:t>
                      </a:r>
                    </a:p>
                  </a:txBody>
                  <a:tcPr marL="90170" marR="90170" marT="0" marB="0">
                    <a:solidFill>
                      <a:srgbClr val="99D7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499488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6104447F-9909-024E-98D1-CF015CAB24D9}"/>
              </a:ext>
            </a:extLst>
          </p:cNvPr>
          <p:cNvSpPr txBox="1"/>
          <p:nvPr/>
        </p:nvSpPr>
        <p:spPr>
          <a:xfrm>
            <a:off x="518497" y="7885241"/>
            <a:ext cx="6521451" cy="2160000"/>
          </a:xfrm>
          <a:prstGeom prst="rect">
            <a:avLst/>
          </a:prstGeom>
          <a:noFill/>
          <a:ln w="38100">
            <a:solidFill>
              <a:srgbClr val="00AF9C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64A502C2-E435-8D41-B8C9-5D52ADAEB71E}"/>
              </a:ext>
            </a:extLst>
          </p:cNvPr>
          <p:cNvSpPr txBox="1">
            <a:spLocks/>
          </p:cNvSpPr>
          <p:nvPr/>
        </p:nvSpPr>
        <p:spPr>
          <a:xfrm>
            <a:off x="398463" y="10216325"/>
            <a:ext cx="2468490" cy="43815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49417" indent="-17145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Nom et adresse de la structure pluriprofessionnelle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6063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5203B7-268E-DD4E-81D0-4C60A3C17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Informations de traçabilité du document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AC4746CD-E990-2A41-8FE0-E25CEF85C0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97575"/>
              </p:ext>
            </p:extLst>
          </p:nvPr>
        </p:nvGraphicFramePr>
        <p:xfrm>
          <a:off x="817987" y="1770856"/>
          <a:ext cx="5754370" cy="164592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877185">
                  <a:extLst>
                    <a:ext uri="{9D8B030D-6E8A-4147-A177-3AD203B41FA5}">
                      <a16:colId xmlns:a16="http://schemas.microsoft.com/office/drawing/2014/main" val="2419455768"/>
                    </a:ext>
                  </a:extLst>
                </a:gridCol>
                <a:gridCol w="2877185">
                  <a:extLst>
                    <a:ext uri="{9D8B030D-6E8A-4147-A177-3AD203B41FA5}">
                      <a16:colId xmlns:a16="http://schemas.microsoft.com/office/drawing/2014/main" val="38684083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Nom de la structure pluriprofessionnelle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9D8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2476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Date de rédaction initiale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solidFill>
                            <a:schemeClr val="bg1"/>
                          </a:solidFill>
                          <a:effectLst/>
                        </a:rPr>
                        <a:t>30/08/2021</a:t>
                      </a:r>
                      <a:endParaRPr lang="fr-F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452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Dernière date de révision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solidFill>
                            <a:schemeClr val="bg1"/>
                          </a:solidFill>
                          <a:effectLst/>
                        </a:rPr>
                        <a:t>30/08/2021</a:t>
                      </a:r>
                      <a:endParaRPr lang="fr-F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2319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N° de version actuel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fr-F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1271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Nombre de pages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1910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Date de validation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solidFill>
                            <a:schemeClr val="bg1"/>
                          </a:solidFill>
                          <a:effectLst/>
                        </a:rPr>
                        <a:t>30/08/2021</a:t>
                      </a:r>
                      <a:endParaRPr lang="fr-FR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3349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Référence du document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PR. </a:t>
                      </a:r>
                      <a:r>
                        <a:rPr lang="fr-FR" sz="1200">
                          <a:solidFill>
                            <a:schemeClr val="bg1"/>
                          </a:solidFill>
                          <a:effectLst/>
                        </a:rPr>
                        <a:t>01.4 </a:t>
                      </a:r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– Enquête de satisfaction patient</a:t>
                      </a:r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1598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Rédigé par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Gaillard Thibault</a:t>
                      </a:r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1418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Accepté par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816099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C7BB0AF6-4914-E444-B1D7-E661078D37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187733"/>
              </p:ext>
            </p:extLst>
          </p:nvPr>
        </p:nvGraphicFramePr>
        <p:xfrm>
          <a:off x="817987" y="4355306"/>
          <a:ext cx="5754370" cy="1981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7700">
                  <a:extLst>
                    <a:ext uri="{9D8B030D-6E8A-4147-A177-3AD203B41FA5}">
                      <a16:colId xmlns:a16="http://schemas.microsoft.com/office/drawing/2014/main" val="3752738632"/>
                    </a:ext>
                  </a:extLst>
                </a:gridCol>
                <a:gridCol w="1918335">
                  <a:extLst>
                    <a:ext uri="{9D8B030D-6E8A-4147-A177-3AD203B41FA5}">
                      <a16:colId xmlns:a16="http://schemas.microsoft.com/office/drawing/2014/main" val="2593320623"/>
                    </a:ext>
                  </a:extLst>
                </a:gridCol>
                <a:gridCol w="1918335">
                  <a:extLst>
                    <a:ext uri="{9D8B030D-6E8A-4147-A177-3AD203B41FA5}">
                      <a16:colId xmlns:a16="http://schemas.microsoft.com/office/drawing/2014/main" val="3627462855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effectLst/>
                        </a:rPr>
                        <a:t>N° de version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Date de modification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>
                          <a:effectLst/>
                        </a:rPr>
                        <a:t>Modifications apportée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AF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803137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953132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540171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407816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AF9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820314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11E62908-44DC-5D4C-941B-25AF658BE869}"/>
              </a:ext>
            </a:extLst>
          </p:cNvPr>
          <p:cNvSpPr txBox="1"/>
          <p:nvPr/>
        </p:nvSpPr>
        <p:spPr>
          <a:xfrm>
            <a:off x="817987" y="3835400"/>
            <a:ext cx="2877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AF9C"/>
                </a:solidFill>
                <a:latin typeface="Cambria" panose="02040503050406030204" pitchFamily="18" charset="0"/>
              </a:rPr>
              <a:t>Historique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C658B63F-4D18-244C-988B-F474AFB53ACD}"/>
              </a:ext>
            </a:extLst>
          </p:cNvPr>
          <p:cNvSpPr txBox="1">
            <a:spLocks/>
          </p:cNvSpPr>
          <p:nvPr/>
        </p:nvSpPr>
        <p:spPr>
          <a:xfrm>
            <a:off x="398463" y="10216325"/>
            <a:ext cx="2468490" cy="43815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49417" indent="-171450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Nom et adresse de la structure pluriprofessionnelle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49635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Vert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arte graphique protocole" id="{6979DB0F-6FF5-9145-B86C-795DE54DF7DA}" vid="{BE62BFB4-7050-9A4B-A45A-C4B7C647BFB9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17</TotalTime>
  <Words>225</Words>
  <Application>Microsoft Macintosh PowerPoint</Application>
  <PresentationFormat>Personnalisé</PresentationFormat>
  <Paragraphs>73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</vt:lpstr>
      <vt:lpstr>Thème Office</vt:lpstr>
      <vt:lpstr>PR. 01-4 – Enquête de satisfaction patient</vt:lpstr>
      <vt:lpstr>Informations de traçabilité du document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PR. 01-4 – Enquête de satisfaction patient</dc:title>
  <dc:creator>Thibault Gaillard</dc:creator>
  <cp:lastModifiedBy>Thibault Gaillard</cp:lastModifiedBy>
  <cp:revision>10</cp:revision>
  <cp:lastPrinted>2021-10-11T08:39:40Z</cp:lastPrinted>
  <dcterms:created xsi:type="dcterms:W3CDTF">2021-10-13T15:43:37Z</dcterms:created>
  <dcterms:modified xsi:type="dcterms:W3CDTF">2021-10-18T14:56:09Z</dcterms:modified>
</cp:coreProperties>
</file>