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66" r:id="rId3"/>
    <p:sldId id="605" r:id="rId4"/>
    <p:sldId id="661" r:id="rId5"/>
    <p:sldId id="663" r:id="rId6"/>
    <p:sldId id="666" r:id="rId7"/>
    <p:sldId id="665" r:id="rId8"/>
    <p:sldId id="660" r:id="rId9"/>
    <p:sldId id="649" r:id="rId10"/>
    <p:sldId id="658" r:id="rId11"/>
    <p:sldId id="659" r:id="rId12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FE1"/>
    <a:srgbClr val="F20EF7"/>
    <a:srgbClr val="15AECE"/>
    <a:srgbClr val="4E1454"/>
    <a:srgbClr val="073A70"/>
    <a:srgbClr val="118A9D"/>
    <a:srgbClr val="EC4C1C"/>
    <a:srgbClr val="A28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211" autoAdjust="0"/>
  </p:normalViewPr>
  <p:slideViewPr>
    <p:cSldViewPr>
      <p:cViewPr varScale="1">
        <p:scale>
          <a:sx n="70" d="100"/>
          <a:sy n="70" d="100"/>
        </p:scale>
        <p:origin x="580" y="60"/>
      </p:cViewPr>
      <p:guideLst>
        <p:guide orient="horz" pos="2160"/>
        <p:guide pos="5184"/>
      </p:guideLst>
    </p:cSldViewPr>
  </p:slideViewPr>
  <p:outlineViewPr>
    <p:cViewPr>
      <p:scale>
        <a:sx n="33" d="100"/>
        <a:sy n="33" d="100"/>
      </p:scale>
      <p:origin x="0" y="-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t" anchorCtr="0" compatLnSpc="1">
            <a:prstTxWarp prst="textNoShape">
              <a:avLst/>
            </a:prstTxWarp>
          </a:bodyPr>
          <a:lstStyle>
            <a:lvl1pPr defTabSz="9559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4" y="0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t" anchorCtr="0" compatLnSpc="1">
            <a:prstTxWarp prst="textNoShape">
              <a:avLst/>
            </a:prstTxWarp>
          </a:bodyPr>
          <a:lstStyle>
            <a:lvl1pPr algn="r" defTabSz="9559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63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b" anchorCtr="0" compatLnSpc="1">
            <a:prstTxWarp prst="textNoShape">
              <a:avLst/>
            </a:prstTxWarp>
          </a:bodyPr>
          <a:lstStyle>
            <a:lvl1pPr defTabSz="9559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4" y="9433863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b" anchorCtr="0" compatLnSpc="1">
            <a:prstTxWarp prst="textNoShape">
              <a:avLst/>
            </a:prstTxWarp>
          </a:bodyPr>
          <a:lstStyle>
            <a:lvl1pPr algn="r" defTabSz="955950">
              <a:defRPr sz="1300"/>
            </a:lvl1pPr>
          </a:lstStyle>
          <a:p>
            <a:pPr>
              <a:defRPr/>
            </a:pPr>
            <a:fld id="{FCD2CE4C-00C3-4131-8D07-0A6698A86E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694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t" anchorCtr="0" compatLnSpc="1">
            <a:prstTxWarp prst="textNoShape">
              <a:avLst/>
            </a:prstTxWarp>
          </a:bodyPr>
          <a:lstStyle>
            <a:lvl1pPr defTabSz="9559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4" y="0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t" anchorCtr="0" compatLnSpc="1">
            <a:prstTxWarp prst="textNoShape">
              <a:avLst/>
            </a:prstTxWarp>
          </a:bodyPr>
          <a:lstStyle>
            <a:lvl1pPr algn="r" defTabSz="9559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64" y="4716160"/>
            <a:ext cx="4986937" cy="446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63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b" anchorCtr="0" compatLnSpc="1">
            <a:prstTxWarp prst="textNoShape">
              <a:avLst/>
            </a:prstTxWarp>
          </a:bodyPr>
          <a:lstStyle>
            <a:lvl1pPr defTabSz="9559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4" y="9433863"/>
            <a:ext cx="2946550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84" tIns="47792" rIns="95584" bIns="47792" numCol="1" anchor="b" anchorCtr="0" compatLnSpc="1">
            <a:prstTxWarp prst="textNoShape">
              <a:avLst/>
            </a:prstTxWarp>
          </a:bodyPr>
          <a:lstStyle>
            <a:lvl1pPr algn="r" defTabSz="955950">
              <a:defRPr sz="1300"/>
            </a:lvl1pPr>
          </a:lstStyle>
          <a:p>
            <a:pPr>
              <a:defRPr/>
            </a:pPr>
            <a:fld id="{16678EDF-73DA-491F-8FD4-BE68D2A88D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00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95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6710" indent="-298735" defTabSz="95595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4938" indent="-238988" defTabSz="95595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72913" indent="-238988" defTabSz="95595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50888" indent="-238988" defTabSz="95595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2096" indent="-238988" defTabSz="9559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304" indent="-238988" defTabSz="9559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74512" indent="-238988" defTabSz="9559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5720" indent="-238988" defTabSz="9559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6D0C4F-496B-441B-93BE-AAC3603BE430}" type="slidenum">
              <a:rPr lang="fr-FR" altLang="fr-FR" sz="1300"/>
              <a:pPr/>
              <a:t>1</a:t>
            </a:fld>
            <a:endParaRPr lang="fr-FR" altLang="fr-FR" sz="13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2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2338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719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243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8089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7590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3356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78EDF-73DA-491F-8FD4-BE68D2A88D13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2218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t page tit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664575" y="-3492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315200" cy="2362200"/>
          </a:xfrm>
          <a:noFill/>
        </p:spPr>
        <p:txBody>
          <a:bodyPr lIns="0" rIns="0" anchor="ctr" anchorCtr="1"/>
          <a:lstStyle>
            <a:lvl1pPr algn="ctr">
              <a:lnSpc>
                <a:spcPct val="110000"/>
              </a:lnSpc>
              <a:defRPr sz="4400" b="1">
                <a:solidFill>
                  <a:srgbClr val="EC4C1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429000"/>
            <a:ext cx="4267200" cy="1143000"/>
          </a:xfrm>
        </p:spPr>
        <p:txBody>
          <a:bodyPr tIns="45720" bIns="45720"/>
          <a:lstStyle>
            <a:lvl1pPr marL="0" indent="0" algn="r">
              <a:buFontTx/>
              <a:buNone/>
              <a:defRPr sz="1200">
                <a:solidFill>
                  <a:srgbClr val="118A9D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3C11-44C1-4C95-8870-13685928151B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0D9E-7A00-4CA1-BE54-87D21EB8E0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570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B3AE-B78A-44E4-9715-16D7E423EC0F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2E64-BB79-4834-BC5E-D62DC107F8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96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157913" y="157163"/>
            <a:ext cx="1951037" cy="53292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157163"/>
            <a:ext cx="5700713" cy="53292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F7A0-3D90-4940-B877-0848CFBC931B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8570-A5C5-43D8-8899-39E46A3542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64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1357-53E2-435A-B310-B145E202544B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5727-F272-47EC-B511-C2F76F8468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694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94A9-7827-40E5-A96E-AE93A4130B83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50CD-6174-4047-886F-D820B4277F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644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55C9-0BE8-41F2-823A-0E031627625B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DB99-B77C-4617-B1AB-034C863722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07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D173-FA72-40D8-B74F-281565032FFC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904A-2C3E-444E-A0AD-431A0C7500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273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768A9-3E5D-47A1-BEA2-140DF7D9B128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97EB-144D-40CE-8B3A-B4CD4C2542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989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2A25A-4DB1-4ACF-A82E-268428D1B943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B8F6-6D21-4DE0-80CC-D992EF992C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794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7DD3-3874-432D-B450-0ACB18BA6874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69AEE-258C-41F9-981C-35136468AA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246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9DD8-FA3F-4009-959A-19AC2D259B55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42F7-FF67-4C8A-96B1-690B5E079E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97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714A-B59D-4175-AE64-8914B4E38C35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46A7-D211-4C8A-885A-8445D07927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476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59D2-C523-4C8B-9675-FF215C815CC6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706A-FEBC-4F54-BFE6-A839109770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1167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E264-50FC-4B6A-B0CA-8F7F9332BB11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EB8C-811A-47ED-B310-FFD799FF1B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2378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4DE8-5D2A-4547-8BCE-8F713B7E8144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163C-829C-4451-AEFA-D73B9A9214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30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AA92-D7DC-4CC6-8452-60A3A8D21CC1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D63C-CAB9-4649-945B-E061ADE7B0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316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659188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16388" y="1828800"/>
            <a:ext cx="3660775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DC37-4D99-4824-A0C5-1C41BFA54EFA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21EF-F204-4443-9C18-A3B230D0B3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527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ED071-BC0F-42E8-9593-DCB6BB713451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8CBC-B2F6-445B-9BEA-9548DD3012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2733-324C-4049-B0FA-FCA5F5BD994A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FB96-DFC3-4F66-AA27-C028CE706F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561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B1FE-6B78-495E-BC51-80A2565AB52D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E974-AF18-4FFD-A6DF-753B2DB5CD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092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420B-6471-40B4-A28C-368F7F60715D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D1D1-3ECE-4946-8CDA-C223F9666C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328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64C7-768B-43BB-A1C4-75AFD8EC109C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76B8-289E-4C96-8026-80B8CFB77C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7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ppt page tex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1938" y="157163"/>
            <a:ext cx="6577012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4723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324600"/>
            <a:ext cx="18002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D18966E-E785-47C3-B6D2-31CAE5D7006D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494463"/>
            <a:ext cx="5399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i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" y="6324600"/>
            <a:ext cx="7191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E9750C-28C8-420B-8482-E7C1733A42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8664575" y="-365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0" grpId="0"/>
    </p:bldLst>
  </p:timing>
  <p:hf hdr="0" ftr="0" dt="0"/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2pPr>
      <a:lvl3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3pPr>
      <a:lvl4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4pPr>
      <a:lvl5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5pPr>
      <a:lvl6pPr marL="4572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6pPr>
      <a:lvl7pPr marL="9144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7pPr>
      <a:lvl8pPr marL="13716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8pPr>
      <a:lvl9pPr marL="18288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A28A74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573088" indent="-573088" algn="l" rtl="0" eaLnBrk="1" fontAlgn="base" hangingPunct="1">
        <a:spcBef>
          <a:spcPct val="20000"/>
        </a:spcBef>
        <a:spcAft>
          <a:spcPct val="0"/>
        </a:spcAft>
        <a:buClr>
          <a:srgbClr val="118B9D"/>
        </a:buClr>
        <a:buChar char="•"/>
        <a:defRPr sz="2400" b="1">
          <a:solidFill>
            <a:srgbClr val="4E1454"/>
          </a:solidFill>
          <a:latin typeface="+mn-lt"/>
          <a:ea typeface="+mn-ea"/>
          <a:cs typeface="+mn-cs"/>
        </a:defRPr>
      </a:lvl1pPr>
      <a:lvl2pPr marL="952500" indent="-377825" algn="l" rtl="0" eaLnBrk="1" fontAlgn="base" hangingPunct="1">
        <a:lnSpc>
          <a:spcPct val="160000"/>
        </a:lnSpc>
        <a:spcBef>
          <a:spcPct val="20000"/>
        </a:spcBef>
        <a:spcAft>
          <a:spcPct val="0"/>
        </a:spcAft>
        <a:buClr>
          <a:schemeClr val="accent2"/>
        </a:buClr>
        <a:buChar char="—"/>
        <a:defRPr b="1">
          <a:solidFill>
            <a:schemeClr val="tx1"/>
          </a:solidFill>
          <a:latin typeface="+mn-lt"/>
          <a:ea typeface="+mn-ea"/>
        </a:defRPr>
      </a:lvl2pPr>
      <a:lvl3pPr marL="954088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15AECE"/>
        </a:buClr>
        <a:defRPr sz="1600">
          <a:solidFill>
            <a:schemeClr val="tx1"/>
          </a:solidFill>
          <a:latin typeface="+mn-lt"/>
          <a:ea typeface="+mn-ea"/>
        </a:defRPr>
      </a:lvl3pPr>
      <a:lvl4pPr marL="1336675" indent="-381000" algn="l" rtl="0" eaLnBrk="1" fontAlgn="base" hangingPunct="1">
        <a:lnSpc>
          <a:spcPct val="16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400" b="1" i="1">
          <a:solidFill>
            <a:schemeClr val="tx1"/>
          </a:solidFill>
          <a:latin typeface="+mn-lt"/>
          <a:ea typeface="+mn-ea"/>
        </a:defRPr>
      </a:lvl4pPr>
      <a:lvl5pPr marL="133826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15AECE"/>
        </a:buClr>
        <a:buSzPct val="50000"/>
        <a:defRPr sz="1400" i="1">
          <a:solidFill>
            <a:schemeClr val="bg2"/>
          </a:solidFill>
          <a:latin typeface="+mn-lt"/>
          <a:ea typeface="+mn-ea"/>
        </a:defRPr>
      </a:lvl5pPr>
      <a:lvl6pPr marL="179546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15AECE"/>
        </a:buClr>
        <a:buSzPct val="50000"/>
        <a:defRPr sz="1400" i="1">
          <a:solidFill>
            <a:schemeClr val="bg2"/>
          </a:solidFill>
          <a:latin typeface="+mn-lt"/>
          <a:ea typeface="+mn-ea"/>
        </a:defRPr>
      </a:lvl6pPr>
      <a:lvl7pPr marL="225266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15AECE"/>
        </a:buClr>
        <a:buSzPct val="50000"/>
        <a:defRPr sz="1400" i="1">
          <a:solidFill>
            <a:schemeClr val="bg2"/>
          </a:solidFill>
          <a:latin typeface="+mn-lt"/>
          <a:ea typeface="+mn-ea"/>
        </a:defRPr>
      </a:lvl7pPr>
      <a:lvl8pPr marL="270986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15AECE"/>
        </a:buClr>
        <a:buSzPct val="50000"/>
        <a:defRPr sz="1400" i="1">
          <a:solidFill>
            <a:schemeClr val="bg2"/>
          </a:solidFill>
          <a:latin typeface="+mn-lt"/>
          <a:ea typeface="+mn-ea"/>
        </a:defRPr>
      </a:lvl8pPr>
      <a:lvl9pPr marL="316706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15AECE"/>
        </a:buClr>
        <a:buSzPct val="50000"/>
        <a:defRPr sz="1400" i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B9E18DB-0127-418C-B05A-2F77A9A79DD7}" type="datetime1">
              <a:rPr lang="fr-FR" altLang="fr-FR" smtClean="0"/>
              <a:t>21/11/2019</a:t>
            </a:fld>
            <a:r>
              <a:rPr lang="fr-FR" altLang="fr-FR" smtClean="0"/>
              <a:t>Angers </a:t>
            </a:r>
            <a:r>
              <a:rPr lang="fr-FR" altLang="fr-FR"/>
              <a:t>| 1er décembre 2012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9F2C97-7C60-49D2-9817-5F26AABC77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780997" y="1412776"/>
            <a:ext cx="7992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Quantitative Data analysis with SPSS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70D9E-7A00-4CA1-BE54-87D21EB8E046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sp>
        <p:nvSpPr>
          <p:cNvPr id="4" name="Rectangle 3"/>
          <p:cNvSpPr/>
          <p:nvPr/>
        </p:nvSpPr>
        <p:spPr>
          <a:xfrm>
            <a:off x="276941" y="3573016"/>
            <a:ext cx="8496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StoneSerif"/>
              </a:rPr>
              <a:t>N</a:t>
            </a:r>
            <a:r>
              <a:rPr lang="en-US" sz="1800" dirty="0" smtClean="0">
                <a:latin typeface="StoneSerif"/>
              </a:rPr>
              <a:t>owadays, </a:t>
            </a:r>
            <a:r>
              <a:rPr lang="en-US" sz="1800" dirty="0">
                <a:latin typeface="StoneSerif"/>
              </a:rPr>
              <a:t>rather than having to </a:t>
            </a:r>
            <a:r>
              <a:rPr lang="en-US" sz="1800" dirty="0" smtClean="0">
                <a:latin typeface="StoneSerif"/>
              </a:rPr>
              <a:t>calculate the </a:t>
            </a:r>
            <a:r>
              <a:rPr lang="en-US" sz="1800" dirty="0">
                <a:latin typeface="StoneSerif"/>
              </a:rPr>
              <a:t>mathematical equations </a:t>
            </a:r>
            <a:r>
              <a:rPr lang="en-US" sz="1800" dirty="0" smtClean="0">
                <a:latin typeface="StoneSerif"/>
              </a:rPr>
              <a:t>for our data </a:t>
            </a:r>
            <a:r>
              <a:rPr lang="en-US" sz="1800" dirty="0">
                <a:latin typeface="StoneSerif"/>
              </a:rPr>
              <a:t>analysis ourselves, we will </a:t>
            </a:r>
            <a:r>
              <a:rPr lang="en-US" sz="1800" dirty="0" smtClean="0">
                <a:latin typeface="StoneSerif"/>
              </a:rPr>
              <a:t>usually get </a:t>
            </a:r>
            <a:r>
              <a:rPr lang="en-US" sz="1800" dirty="0">
                <a:latin typeface="StoneSerif"/>
              </a:rPr>
              <a:t>software packages to do this. </a:t>
            </a:r>
            <a:endParaRPr lang="en-US" sz="1800" dirty="0" smtClean="0">
              <a:latin typeface="StoneSerif"/>
            </a:endParaRPr>
          </a:p>
          <a:p>
            <a:pPr algn="just"/>
            <a:endParaRPr lang="en-US" sz="1800" dirty="0">
              <a:latin typeface="StoneSerif"/>
            </a:endParaRPr>
          </a:p>
          <a:p>
            <a:pPr algn="just"/>
            <a:endParaRPr lang="en-US" sz="1800" dirty="0" smtClean="0">
              <a:latin typeface="StoneSerif"/>
            </a:endParaRPr>
          </a:p>
          <a:p>
            <a:pPr algn="just"/>
            <a:r>
              <a:rPr lang="en-US" sz="1800" dirty="0" smtClean="0">
                <a:latin typeface="StoneSerif"/>
              </a:rPr>
              <a:t>There </a:t>
            </a:r>
            <a:r>
              <a:rPr lang="en-US" sz="1800" dirty="0">
                <a:latin typeface="StoneSerif"/>
              </a:rPr>
              <a:t>is a variety of packages </a:t>
            </a:r>
            <a:r>
              <a:rPr lang="en-US" sz="1800" dirty="0" smtClean="0">
                <a:latin typeface="StoneSerif"/>
              </a:rPr>
              <a:t>out </a:t>
            </a:r>
            <a:r>
              <a:rPr lang="fr-FR" sz="1800" dirty="0" smtClean="0">
                <a:latin typeface="StoneSerif"/>
              </a:rPr>
              <a:t>there </a:t>
            </a:r>
            <a:r>
              <a:rPr lang="fr-FR" sz="1800" dirty="0">
                <a:latin typeface="StoneSerif"/>
              </a:rPr>
              <a:t>that do quantitative data </a:t>
            </a:r>
            <a:r>
              <a:rPr lang="fr-FR" sz="1800" dirty="0" smtClean="0">
                <a:latin typeface="StoneSerif"/>
              </a:rPr>
              <a:t>analysis</a:t>
            </a:r>
            <a:r>
              <a:rPr lang="fr-FR" sz="1800" dirty="0">
                <a:latin typeface="StoneSerif"/>
              </a:rPr>
              <a:t> </a:t>
            </a:r>
            <a:r>
              <a:rPr lang="fr-FR" sz="1800" dirty="0" smtClean="0">
                <a:latin typeface="StoneSerif"/>
              </a:rPr>
              <a:t>: </a:t>
            </a:r>
            <a:r>
              <a:rPr lang="fr-FR" sz="1800" b="1" dirty="0" smtClean="0">
                <a:latin typeface="StoneSerif"/>
              </a:rPr>
              <a:t>SPSS, Xlstat, </a:t>
            </a:r>
            <a:r>
              <a:rPr lang="en-US" sz="1800" b="1" dirty="0" smtClean="0"/>
              <a:t>SAS, Stata, Excel </a:t>
            </a:r>
            <a:r>
              <a:rPr lang="en-US" sz="1800" dirty="0"/>
              <a:t>and other spreadsheet software </a:t>
            </a:r>
            <a:r>
              <a:rPr lang="en-US" sz="1800" dirty="0" smtClean="0"/>
              <a:t>allow quantitative </a:t>
            </a:r>
            <a:r>
              <a:rPr lang="en-US" sz="1800" dirty="0"/>
              <a:t>data </a:t>
            </a:r>
            <a:r>
              <a:rPr lang="en-US" sz="1800" dirty="0" smtClean="0"/>
              <a:t>analysis</a:t>
            </a:r>
            <a:r>
              <a:rPr lang="fr-FR" sz="1800" dirty="0" smtClean="0"/>
              <a:t>.</a:t>
            </a:r>
            <a:endParaRPr lang="fr-FR" sz="1800" dirty="0"/>
          </a:p>
        </p:txBody>
      </p:sp>
    </p:spTree>
  </p:cSld>
  <p:clrMapOvr>
    <a:masterClrMapping/>
  </p:clrMapOvr>
  <p:transition advTm="324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69AEE-258C-41F9-981C-35136468AAD3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6633"/>
            <a:ext cx="4505734" cy="31683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74" y="116632"/>
            <a:ext cx="3992421" cy="31683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01008"/>
            <a:ext cx="4505735" cy="32701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714" y="3573016"/>
            <a:ext cx="4033782" cy="3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 bwMode="auto">
          <a:xfrm>
            <a:off x="9184" y="15007"/>
            <a:ext cx="9134816" cy="561464"/>
          </a:xfrm>
          <a:prstGeom prst="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2800" b="1" dirty="0"/>
              <a:t>Introduction to SPSS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416" y="1340768"/>
            <a:ext cx="84923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StoneSerif"/>
              </a:rPr>
              <a:t>SPSS </a:t>
            </a:r>
            <a:r>
              <a:rPr lang="en-US" sz="2000" dirty="0">
                <a:latin typeface="StoneSerif"/>
              </a:rPr>
              <a:t>is probably the most common statistical </a:t>
            </a:r>
            <a:r>
              <a:rPr lang="en-US" sz="2000" dirty="0" smtClean="0">
                <a:latin typeface="StoneSerif"/>
              </a:rPr>
              <a:t>data analysis </a:t>
            </a:r>
            <a:r>
              <a:rPr lang="en-US" sz="2000" dirty="0">
                <a:latin typeface="StoneSerif"/>
              </a:rPr>
              <a:t>software package used </a:t>
            </a:r>
            <a:r>
              <a:rPr lang="en-US" sz="2000" dirty="0" smtClean="0">
                <a:latin typeface="StoneSerif"/>
              </a:rPr>
              <a:t>in social science research. </a:t>
            </a:r>
          </a:p>
          <a:p>
            <a:pPr algn="just"/>
            <a:endParaRPr lang="en-US" sz="2000" dirty="0">
              <a:latin typeface="StoneSerif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StoneSerif"/>
              </a:rPr>
              <a:t>It </a:t>
            </a:r>
            <a:r>
              <a:rPr lang="en-US" sz="2000" dirty="0">
                <a:latin typeface="StoneSerif"/>
              </a:rPr>
              <a:t>is also quite user-friendly </a:t>
            </a:r>
            <a:r>
              <a:rPr lang="en-US" sz="2000" dirty="0" smtClean="0">
                <a:latin typeface="StoneSerif"/>
              </a:rPr>
              <a:t>and  does </a:t>
            </a:r>
            <a:r>
              <a:rPr lang="en-US" sz="2000" dirty="0">
                <a:latin typeface="StoneSerif"/>
              </a:rPr>
              <a:t>everything we need it to do. This does not mean that it is </a:t>
            </a:r>
            <a:r>
              <a:rPr lang="en-US" sz="2000" dirty="0" smtClean="0">
                <a:latin typeface="StoneSerif"/>
              </a:rPr>
              <a:t>necessarily ‘better</a:t>
            </a:r>
            <a:r>
              <a:rPr lang="en-US" sz="2000" dirty="0">
                <a:latin typeface="StoneSerif"/>
              </a:rPr>
              <a:t>’ than any of the other packages. </a:t>
            </a:r>
            <a:endParaRPr lang="en-US" sz="2000" dirty="0" smtClean="0">
              <a:latin typeface="StoneSerif"/>
            </a:endParaRPr>
          </a:p>
          <a:p>
            <a:pPr algn="just"/>
            <a:endParaRPr lang="en-US" sz="2000" dirty="0">
              <a:latin typeface="StoneSerif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StoneSerif"/>
              </a:rPr>
              <a:t>Other </a:t>
            </a:r>
            <a:r>
              <a:rPr lang="en-US" sz="2000" dirty="0">
                <a:latin typeface="StoneSerif"/>
              </a:rPr>
              <a:t>packages may be better </a:t>
            </a:r>
            <a:r>
              <a:rPr lang="en-US" sz="2000" dirty="0" smtClean="0">
                <a:latin typeface="StoneSerif"/>
              </a:rPr>
              <a:t>in some </a:t>
            </a:r>
            <a:r>
              <a:rPr lang="en-US" sz="2000" dirty="0">
                <a:latin typeface="StoneSerif"/>
              </a:rPr>
              <a:t>areas, but </a:t>
            </a:r>
            <a:r>
              <a:rPr lang="en-US" sz="2000" dirty="0" smtClean="0">
                <a:latin typeface="StoneSerif"/>
              </a:rPr>
              <a:t>in management science, SPSS </a:t>
            </a:r>
            <a:r>
              <a:rPr lang="en-US" sz="2000" dirty="0">
                <a:latin typeface="StoneSerif"/>
              </a:rPr>
              <a:t>is by far the most commonly used statistical </a:t>
            </a:r>
            <a:r>
              <a:rPr lang="en-US" sz="2000" dirty="0" smtClean="0">
                <a:latin typeface="StoneSerif"/>
              </a:rPr>
              <a:t>data analysis </a:t>
            </a:r>
            <a:r>
              <a:rPr lang="en-US" sz="2000" dirty="0">
                <a:latin typeface="StoneSerif"/>
              </a:rPr>
              <a:t>software.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StoneSerif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/>
              <a:t>Let’s </a:t>
            </a:r>
            <a:r>
              <a:rPr lang="en-US" sz="2000" dirty="0"/>
              <a:t>have a look what SPSS is like. When we open SPSS, we get the </a:t>
            </a:r>
            <a:r>
              <a:rPr lang="en-US" sz="2000" dirty="0" smtClean="0"/>
              <a:t>screen shown </a:t>
            </a:r>
            <a:r>
              <a:rPr lang="en-US" sz="2000" dirty="0"/>
              <a:t>in </a:t>
            </a:r>
            <a:r>
              <a:rPr lang="en-US" sz="2000" dirty="0" smtClean="0"/>
              <a:t>Figure 5.1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1800" dirty="0"/>
          </a:p>
          <a:p>
            <a:r>
              <a:rPr lang="fr-FR" sz="1800" dirty="0"/>
              <a:t>■ ■ </a:t>
            </a:r>
            <a:r>
              <a:rPr lang="fr-FR" sz="1800" dirty="0" smtClean="0"/>
              <a:t>■</a:t>
            </a:r>
            <a:endParaRPr lang="en-US" sz="1800" dirty="0">
              <a:latin typeface="StoneSerif"/>
            </a:endParaRPr>
          </a:p>
        </p:txBody>
      </p:sp>
    </p:spTree>
    <p:extLst>
      <p:ext uri="{BB962C8B-B14F-4D97-AF65-F5344CB8AC3E}">
        <p14:creationId xmlns:p14="http://schemas.microsoft.com/office/powerpoint/2010/main" val="2593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5643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When </a:t>
            </a:r>
            <a:r>
              <a:rPr lang="en-US" sz="1800" b="1" dirty="0">
                <a:solidFill>
                  <a:srgbClr val="FF0000"/>
                </a:solidFill>
              </a:rPr>
              <a:t>we open SPSS, we get this screen (Figure 5.1.) 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This </a:t>
            </a:r>
            <a:r>
              <a:rPr lang="en-US" sz="1600" dirty="0"/>
              <a:t>is where (once we have opened a file) we will find the variables </a:t>
            </a:r>
            <a:r>
              <a:rPr lang="en-US" sz="1600" dirty="0" smtClean="0"/>
              <a:t>and the units/observations. </a:t>
            </a:r>
            <a:r>
              <a:rPr lang="en-US" sz="1600" dirty="0"/>
              <a:t>Our </a:t>
            </a:r>
            <a:r>
              <a:rPr lang="en-US" sz="1600" dirty="0" smtClean="0"/>
              <a:t>units/observations are the rows, numbered from 1 to however many people we have in our study. The variables are the columns. The names appear at the top of the grid (where it now says ‘</a:t>
            </a:r>
            <a:r>
              <a:rPr lang="en-US" sz="1600" dirty="0" err="1" smtClean="0"/>
              <a:t>var</a:t>
            </a:r>
            <a:r>
              <a:rPr lang="en-US" sz="1600" dirty="0" smtClean="0"/>
              <a:t>’).</a:t>
            </a: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92696"/>
            <a:ext cx="69127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812" y="116632"/>
            <a:ext cx="86026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800" dirty="0"/>
          </a:p>
          <a:p>
            <a:r>
              <a:rPr lang="en-US" sz="1800" dirty="0" smtClean="0">
                <a:latin typeface="StoneSerif"/>
              </a:rPr>
              <a:t>The </a:t>
            </a:r>
            <a:r>
              <a:rPr lang="en-US" sz="1800" dirty="0">
                <a:latin typeface="StoneSerif"/>
              </a:rPr>
              <a:t>top row has a number of names,  </a:t>
            </a:r>
            <a:r>
              <a:rPr lang="en-US" sz="1800" dirty="0" smtClean="0">
                <a:latin typeface="StoneSerif"/>
              </a:rPr>
              <a:t>like </a:t>
            </a:r>
            <a:r>
              <a:rPr lang="en-US" sz="1800" dirty="0">
                <a:latin typeface="StoneSerif"/>
              </a:rPr>
              <a:t>‘file’, ‘edit’, ‘view</a:t>
            </a:r>
            <a:r>
              <a:rPr lang="en-US" sz="1800" dirty="0" smtClean="0">
                <a:latin typeface="StoneSerif"/>
              </a:rPr>
              <a:t>’ , ‘</a:t>
            </a:r>
            <a:r>
              <a:rPr lang="en-US" sz="1800" dirty="0" err="1" smtClean="0">
                <a:latin typeface="StoneSerif"/>
              </a:rPr>
              <a:t>Data</a:t>
            </a:r>
            <a:r>
              <a:rPr lang="en-US" sz="1800" dirty="0" err="1">
                <a:latin typeface="StoneSerif"/>
              </a:rPr>
              <a:t>’,‘Transform</a:t>
            </a:r>
            <a:r>
              <a:rPr lang="en-US" sz="1800" dirty="0">
                <a:latin typeface="StoneSerif"/>
              </a:rPr>
              <a:t>’, ‘Analyze’, etc</a:t>
            </a:r>
            <a:r>
              <a:rPr lang="en-US" sz="1800" dirty="0" smtClean="0">
                <a:latin typeface="StoneSerif"/>
              </a:rPr>
              <a:t>.</a:t>
            </a: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endParaRPr lang="en-US" sz="1800" dirty="0" smtClean="0">
              <a:latin typeface="StoneSerif"/>
            </a:endParaRPr>
          </a:p>
          <a:p>
            <a:r>
              <a:rPr lang="en-US" sz="1800" dirty="0" smtClean="0">
                <a:latin typeface="StoneSerif"/>
              </a:rPr>
              <a:t>This </a:t>
            </a:r>
            <a:r>
              <a:rPr lang="en-US" sz="1800" dirty="0">
                <a:latin typeface="StoneSerif"/>
              </a:rPr>
              <a:t>is where we will find our data analysis </a:t>
            </a:r>
            <a:r>
              <a:rPr lang="en-US" sz="1800" dirty="0" smtClean="0">
                <a:latin typeface="StoneSerif"/>
              </a:rPr>
              <a:t>tools which </a:t>
            </a:r>
            <a:r>
              <a:rPr lang="en-US" sz="1800" dirty="0">
                <a:latin typeface="StoneSerif"/>
              </a:rPr>
              <a:t>we will be discussing in the next chapters.</a:t>
            </a:r>
          </a:p>
          <a:p>
            <a:endParaRPr lang="en-US" sz="1800" dirty="0" smtClean="0">
              <a:latin typeface="StoneSerif"/>
            </a:endParaRPr>
          </a:p>
          <a:p>
            <a:r>
              <a:rPr lang="en-US" sz="1800" dirty="0" smtClean="0"/>
              <a:t>Now </a:t>
            </a:r>
            <a:r>
              <a:rPr lang="en-US" sz="1800" dirty="0"/>
              <a:t>we can see that the values for all variables for every </a:t>
            </a:r>
            <a:r>
              <a:rPr lang="en-US" sz="1800" dirty="0" smtClean="0"/>
              <a:t>unit/observation have</a:t>
            </a:r>
            <a:endParaRPr lang="en-US" sz="1800" dirty="0"/>
          </a:p>
          <a:p>
            <a:r>
              <a:rPr lang="en-US" sz="1800" dirty="0"/>
              <a:t>appeared in the grid (see Figure 5.2). </a:t>
            </a:r>
            <a:endParaRPr lang="en-US" sz="1800" dirty="0">
              <a:latin typeface="StoneSerif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764704"/>
            <a:ext cx="6355854" cy="4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5616624" cy="4338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erif"/>
              </a:rPr>
              <a:t>The value of the variable ‘age’ </a:t>
            </a:r>
            <a:r>
              <a:rPr lang="en-US" dirty="0" smtClean="0">
                <a:latin typeface="StoneSerif"/>
              </a:rPr>
              <a:t>for unit or respondent 1 </a:t>
            </a:r>
            <a:r>
              <a:rPr lang="en-US" dirty="0">
                <a:latin typeface="StoneSerif"/>
              </a:rPr>
              <a:t>is 123, for example (</a:t>
            </a:r>
            <a:r>
              <a:rPr lang="en-US" dirty="0">
                <a:solidFill>
                  <a:srgbClr val="FF0000"/>
                </a:solidFill>
                <a:latin typeface="StoneSerif"/>
              </a:rPr>
              <a:t>age is calculated in months </a:t>
            </a:r>
            <a:r>
              <a:rPr lang="en-US" dirty="0" smtClean="0">
                <a:solidFill>
                  <a:srgbClr val="FF0000"/>
                </a:solidFill>
                <a:latin typeface="StoneSerif"/>
              </a:rPr>
              <a:t>here ! </a:t>
            </a:r>
            <a:r>
              <a:rPr lang="en-US" dirty="0" smtClean="0">
                <a:latin typeface="StoneSerif"/>
              </a:rPr>
              <a:t>).</a:t>
            </a:r>
            <a:endParaRPr lang="fr-FR" dirty="0"/>
          </a:p>
        </p:txBody>
      </p:sp>
      <p:sp>
        <p:nvSpPr>
          <p:cNvPr id="7" name="Rectangle avec flèche vers le bas 6"/>
          <p:cNvSpPr/>
          <p:nvPr/>
        </p:nvSpPr>
        <p:spPr bwMode="auto">
          <a:xfrm>
            <a:off x="4427984" y="5877272"/>
            <a:ext cx="4248472" cy="648072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Test with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AirBnB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Data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7"/>
            <a:ext cx="7266383" cy="4589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103" y="4766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AdvOT1bee1dd8.B"/>
              </a:rPr>
              <a:t>The </a:t>
            </a:r>
            <a:r>
              <a:rPr lang="fr-FR" sz="1800" dirty="0" err="1">
                <a:latin typeface="AdvOT1bee1dd8.B"/>
              </a:rPr>
              <a:t>antecedents</a:t>
            </a:r>
            <a:r>
              <a:rPr lang="fr-FR" sz="1800" dirty="0">
                <a:latin typeface="AdvOT1bee1dd8.B"/>
              </a:rPr>
              <a:t> of </a:t>
            </a:r>
            <a:r>
              <a:rPr lang="fr-FR" sz="1800" dirty="0" smtClean="0">
                <a:latin typeface="AdvOT1bee1dd8.B"/>
              </a:rPr>
              <a:t>perceived </a:t>
            </a:r>
            <a:r>
              <a:rPr lang="en-US" sz="1800" dirty="0" smtClean="0">
                <a:latin typeface="AdvOT1bee1dd8.B"/>
              </a:rPr>
              <a:t>value </a:t>
            </a:r>
            <a:r>
              <a:rPr lang="en-US" sz="1800" dirty="0">
                <a:latin typeface="AdvOT1bee1dd8.B"/>
              </a:rPr>
              <a:t>in the Airbnb context</a:t>
            </a:r>
          </a:p>
          <a:p>
            <a:pPr algn="ctr"/>
            <a:r>
              <a:rPr lang="fr-FR" sz="1800" dirty="0">
                <a:latin typeface="AdvOT4ac4c61e"/>
              </a:rPr>
              <a:t>Aubrey </a:t>
            </a:r>
            <a:r>
              <a:rPr lang="fr-FR" sz="1800" dirty="0" err="1" smtClean="0">
                <a:latin typeface="AdvOT4ac4c61e"/>
              </a:rPr>
              <a:t>Stollery</a:t>
            </a:r>
            <a:r>
              <a:rPr lang="fr-FR" sz="1800" dirty="0" smtClean="0">
                <a:latin typeface="AdvOT4ac4c61e"/>
              </a:rPr>
              <a:t> &amp; </a:t>
            </a:r>
            <a:r>
              <a:rPr lang="fr-FR" sz="1800" dirty="0" err="1" smtClean="0">
                <a:latin typeface="AdvOT4ac4c61e"/>
              </a:rPr>
              <a:t>Soo</a:t>
            </a:r>
            <a:r>
              <a:rPr lang="fr-FR" sz="1800" dirty="0" smtClean="0">
                <a:latin typeface="AdvOT4ac4c61e"/>
              </a:rPr>
              <a:t> </a:t>
            </a:r>
            <a:r>
              <a:rPr lang="fr-FR" sz="1800" dirty="0" err="1">
                <a:latin typeface="AdvOT4ac4c61e"/>
              </a:rPr>
              <a:t>Hyun</a:t>
            </a:r>
            <a:r>
              <a:rPr lang="fr-FR" sz="1800" dirty="0">
                <a:latin typeface="AdvOT4ac4c61e"/>
              </a:rPr>
              <a:t> </a:t>
            </a:r>
            <a:r>
              <a:rPr lang="fr-FR" sz="1800" dirty="0" smtClean="0">
                <a:latin typeface="AdvOT4ac4c61e"/>
              </a:rPr>
              <a:t>Jun (201)</a:t>
            </a:r>
            <a:endParaRPr lang="fr-FR" sz="1800" dirty="0">
              <a:latin typeface="AdvOT4ac4c61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6165304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latin typeface="StoneSans-Bold"/>
              </a:rPr>
              <a:t>Univariate</a:t>
            </a:r>
            <a:r>
              <a:rPr lang="fr-FR" b="1" dirty="0">
                <a:latin typeface="StoneSans-Bold"/>
              </a:rPr>
              <a:t> </a:t>
            </a:r>
            <a:r>
              <a:rPr lang="fr-FR" b="1" dirty="0" err="1">
                <a:latin typeface="StoneSans-Bold"/>
              </a:rPr>
              <a:t>statistics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2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268760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StoneSerif"/>
              </a:rPr>
              <a:t>While it may be tempting to start looking at relationships between </a:t>
            </a:r>
            <a:r>
              <a:rPr lang="en-US" sz="2000" dirty="0" smtClean="0">
                <a:latin typeface="StoneSerif"/>
              </a:rPr>
              <a:t>variables straight </a:t>
            </a:r>
            <a:r>
              <a:rPr lang="en-US" sz="2000" dirty="0">
                <a:latin typeface="StoneSerif"/>
              </a:rPr>
              <a:t>away, it is a good idea to look at our individual </a:t>
            </a:r>
            <a:r>
              <a:rPr lang="en-US" sz="2000" dirty="0" smtClean="0">
                <a:latin typeface="StoneSerif"/>
              </a:rPr>
              <a:t>variables first</a:t>
            </a:r>
            <a:r>
              <a:rPr lang="en-US" sz="2000" dirty="0">
                <a:latin typeface="StoneSerif"/>
              </a:rPr>
              <a:t>. </a:t>
            </a:r>
            <a:endParaRPr lang="en-US" sz="2000" dirty="0" smtClean="0">
              <a:latin typeface="StoneSerif"/>
            </a:endParaRPr>
          </a:p>
          <a:p>
            <a:pPr algn="just"/>
            <a:endParaRPr lang="en-US" sz="2000" dirty="0">
              <a:latin typeface="StoneSerif"/>
            </a:endParaRPr>
          </a:p>
          <a:p>
            <a:pPr algn="just"/>
            <a:r>
              <a:rPr lang="en-US" sz="2000" dirty="0" smtClean="0">
                <a:latin typeface="StoneSerif"/>
              </a:rPr>
              <a:t>We </a:t>
            </a:r>
            <a:r>
              <a:rPr lang="en-US" sz="2000" dirty="0">
                <a:latin typeface="StoneSerif"/>
              </a:rPr>
              <a:t>usually need to know how our respondents have replied to </a:t>
            </a:r>
            <a:r>
              <a:rPr lang="en-US" sz="2000" dirty="0" smtClean="0">
                <a:latin typeface="StoneSerif"/>
              </a:rPr>
              <a:t>particular questions before </a:t>
            </a:r>
            <a:r>
              <a:rPr lang="en-US" sz="2000" dirty="0">
                <a:latin typeface="StoneSerif"/>
              </a:rPr>
              <a:t>we can go and look at relationships </a:t>
            </a:r>
            <a:r>
              <a:rPr lang="en-US" sz="2000" dirty="0" smtClean="0">
                <a:latin typeface="StoneSerif"/>
              </a:rPr>
              <a:t>with other </a:t>
            </a:r>
            <a:r>
              <a:rPr lang="en-US" sz="2000" dirty="0">
                <a:latin typeface="StoneSerif"/>
              </a:rPr>
              <a:t>variables. </a:t>
            </a:r>
            <a:endParaRPr lang="en-US" sz="2000" dirty="0" smtClean="0">
              <a:latin typeface="StoneSerif"/>
            </a:endParaRPr>
          </a:p>
          <a:p>
            <a:pPr algn="just"/>
            <a:endParaRPr lang="en-US" sz="2000" dirty="0">
              <a:latin typeface="StoneSerif"/>
            </a:endParaRPr>
          </a:p>
          <a:p>
            <a:pPr algn="just"/>
            <a:r>
              <a:rPr lang="en-US" sz="2000" dirty="0" smtClean="0">
                <a:latin typeface="StoneSerif"/>
              </a:rPr>
              <a:t>We </a:t>
            </a:r>
            <a:r>
              <a:rPr lang="en-US" sz="2000" dirty="0">
                <a:latin typeface="StoneSerif"/>
              </a:rPr>
              <a:t>might often just want to know how </a:t>
            </a:r>
            <a:r>
              <a:rPr lang="en-US" sz="2000" dirty="0" smtClean="0">
                <a:latin typeface="StoneSerif"/>
              </a:rPr>
              <a:t>many Men and </a:t>
            </a:r>
            <a:r>
              <a:rPr lang="en-US" sz="2000" dirty="0" smtClean="0">
                <a:latin typeface="StoneSerif"/>
              </a:rPr>
              <a:t>Women are </a:t>
            </a:r>
            <a:r>
              <a:rPr lang="en-US" sz="2000" dirty="0">
                <a:latin typeface="StoneSerif"/>
              </a:rPr>
              <a:t>in our sample. </a:t>
            </a:r>
            <a:endParaRPr lang="en-US" sz="2000" dirty="0" smtClean="0">
              <a:latin typeface="StoneSerif"/>
            </a:endParaRPr>
          </a:p>
          <a:p>
            <a:pPr algn="just"/>
            <a:endParaRPr lang="en-US" sz="2000" dirty="0">
              <a:latin typeface="StoneSerif"/>
            </a:endParaRPr>
          </a:p>
          <a:p>
            <a:pPr algn="just"/>
            <a:r>
              <a:rPr lang="en-US" sz="2000" dirty="0" smtClean="0">
                <a:latin typeface="StoneSerif"/>
              </a:rPr>
              <a:t>This </a:t>
            </a:r>
            <a:r>
              <a:rPr lang="en-US" sz="2000" dirty="0">
                <a:latin typeface="StoneSerif"/>
              </a:rPr>
              <a:t>kind of descriptive information can give </a:t>
            </a:r>
            <a:r>
              <a:rPr lang="en-US" sz="2000" dirty="0" smtClean="0">
                <a:latin typeface="StoneSerif"/>
              </a:rPr>
              <a:t>us useful </a:t>
            </a:r>
            <a:r>
              <a:rPr lang="en-US" sz="2000" dirty="0">
                <a:latin typeface="StoneSerif"/>
              </a:rPr>
              <a:t>information on our variables and our research questions. </a:t>
            </a:r>
            <a:r>
              <a:rPr lang="en-US" sz="2000" dirty="0" smtClean="0">
                <a:latin typeface="StoneSerif"/>
              </a:rPr>
              <a:t>Because we </a:t>
            </a:r>
            <a:r>
              <a:rPr lang="en-US" sz="2000" dirty="0">
                <a:latin typeface="StoneSerif"/>
              </a:rPr>
              <a:t>are looking at individual variables, this type of analysis is called </a:t>
            </a:r>
            <a:r>
              <a:rPr lang="en-US" sz="2000" b="1" i="1" dirty="0" smtClean="0">
                <a:latin typeface="StoneSerif-Italic"/>
              </a:rPr>
              <a:t>univariate analysis</a:t>
            </a:r>
            <a:r>
              <a:rPr lang="en-US" sz="2000" dirty="0">
                <a:latin typeface="StoneSerif"/>
              </a:rPr>
              <a:t>. </a:t>
            </a:r>
            <a:endParaRPr lang="en-US" sz="2000" dirty="0" smtClean="0">
              <a:latin typeface="StoneSerif"/>
            </a:endParaRPr>
          </a:p>
          <a:p>
            <a:endParaRPr lang="en-US" sz="1800" dirty="0">
              <a:latin typeface="StoneSerif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76672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latin typeface="StoneSans-Bold"/>
              </a:rPr>
              <a:t>Univariate</a:t>
            </a:r>
            <a:r>
              <a:rPr lang="fr-FR" b="1" dirty="0">
                <a:latin typeface="StoneSans-Bold"/>
              </a:rPr>
              <a:t> </a:t>
            </a:r>
            <a:r>
              <a:rPr lang="fr-FR" b="1" dirty="0" err="1">
                <a:latin typeface="StoneSans-Bold"/>
              </a:rPr>
              <a:t>statistics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0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69AEE-258C-41F9-981C-35136468AAD3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-21770"/>
            <a:ext cx="4680519" cy="3496428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 bwMode="auto">
          <a:xfrm>
            <a:off x="2267744" y="2857166"/>
            <a:ext cx="1098579" cy="57606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623"/>
            <a:ext cx="4140682" cy="32695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3717033"/>
            <a:ext cx="4680519" cy="30143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831" y="3717033"/>
            <a:ext cx="4122265" cy="30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69AEE-258C-41F9-981C-35136468AAD3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6632"/>
            <a:ext cx="4575224" cy="30963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9424"/>
            <a:ext cx="4248472" cy="30694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545061"/>
            <a:ext cx="4248472" cy="31478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3545061"/>
            <a:ext cx="457522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8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Nouvelle présentation">
  <a:themeElements>
    <a:clrScheme name="">
      <a:dk1>
        <a:srgbClr val="000000"/>
      </a:dk1>
      <a:lt1>
        <a:srgbClr val="FFFFFF"/>
      </a:lt1>
      <a:dk2>
        <a:srgbClr val="EA4E19"/>
      </a:dk2>
      <a:lt2>
        <a:srgbClr val="8F7E5F"/>
      </a:lt2>
      <a:accent1>
        <a:srgbClr val="CDD4D9"/>
      </a:accent1>
      <a:accent2>
        <a:srgbClr val="118A9D"/>
      </a:accent2>
      <a:accent3>
        <a:srgbClr val="FFFFFF"/>
      </a:accent3>
      <a:accent4>
        <a:srgbClr val="000000"/>
      </a:accent4>
      <a:accent5>
        <a:srgbClr val="E3E6E9"/>
      </a:accent5>
      <a:accent6>
        <a:srgbClr val="0E7D8E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DD2019_TRM_Dela_mesure_IP_A_la_Validation_FBP" id="{79A7CA7D-02D3-4B40-949A-9C40A80BAB0B}" vid="{D58122D8-1667-4C57-9BCF-A9626C478677}"/>
    </a:ext>
  </a:ext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DD2019_TRM_Dela_mesure_IP_A_la_Validation_FBP" id="{79A7CA7D-02D3-4B40-949A-9C40A80BAB0B}" vid="{198EAA4F-4FB1-42A8-A2CF-C51EF720A26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JDD2019_TRM_Dela_mesure_IP_A_la_Validation_FBP</Template>
  <TotalTime>4392</TotalTime>
  <Words>486</Words>
  <Application>Microsoft Office PowerPoint</Application>
  <PresentationFormat>Affichage à l'écran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ＭＳ Ｐゴシック</vt:lpstr>
      <vt:lpstr>AdvOT1bee1dd8.B</vt:lpstr>
      <vt:lpstr>AdvOT4ac4c61e</vt:lpstr>
      <vt:lpstr>Arial</vt:lpstr>
      <vt:lpstr>Calibri Light</vt:lpstr>
      <vt:lpstr>StoneSans-Bold</vt:lpstr>
      <vt:lpstr>StoneSerif</vt:lpstr>
      <vt:lpstr>StoneSerif-Italic</vt:lpstr>
      <vt:lpstr>Verdana</vt:lpstr>
      <vt:lpstr>Wingdings</vt:lpstr>
      <vt:lpstr>Nouvelle présentation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Sourou Meatchi</dc:creator>
  <cp:lastModifiedBy>Sourou Meatchi</cp:lastModifiedBy>
  <cp:revision>359</cp:revision>
  <cp:lastPrinted>2019-11-16T09:50:38Z</cp:lastPrinted>
  <dcterms:created xsi:type="dcterms:W3CDTF">2019-05-08T08:17:32Z</dcterms:created>
  <dcterms:modified xsi:type="dcterms:W3CDTF">2019-11-21T18:26:52Z</dcterms:modified>
</cp:coreProperties>
</file>