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8" r:id="rId2"/>
    <p:sldId id="259" r:id="rId3"/>
    <p:sldId id="279" r:id="rId4"/>
    <p:sldId id="260" r:id="rId5"/>
    <p:sldId id="277" r:id="rId6"/>
    <p:sldId id="262" r:id="rId7"/>
    <p:sldId id="266" r:id="rId8"/>
    <p:sldId id="267" r:id="rId9"/>
    <p:sldId id="268" r:id="rId10"/>
    <p:sldId id="265" r:id="rId11"/>
    <p:sldId id="278" r:id="rId12"/>
    <p:sldId id="269" r:id="rId13"/>
    <p:sldId id="276" r:id="rId14"/>
    <p:sldId id="264" r:id="rId15"/>
    <p:sldId id="270" r:id="rId16"/>
    <p:sldId id="271" r:id="rId17"/>
    <p:sldId id="280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929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92816-F2EC-487E-AB3D-BD2A713F0912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E52ED-781E-4CF9-AB2D-62B7FDB4E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87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50663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D5367-8F1D-41CA-A67E-9EC386D0B494}" type="datetimeFigureOut">
              <a:rPr lang="fr-FR" smtClean="0"/>
              <a:pPr/>
              <a:t>01/05/2023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50F7-82E2-4C53-9340-FDA3B7DED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86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D5367-8F1D-41CA-A67E-9EC386D0B494}" type="datetimeFigureOut">
              <a:rPr lang="fr-FR" smtClean="0"/>
              <a:pPr/>
              <a:t>01/05/2023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50F7-82E2-4C53-9340-FDA3B7DED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74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495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D5367-8F1D-41CA-A67E-9EC386D0B494}" type="datetimeFigureOut">
              <a:rPr lang="fr-FR" smtClean="0"/>
              <a:pPr/>
              <a:t>01/05/2023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50F7-82E2-4C53-9340-FDA3B7DED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82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D5367-8F1D-41CA-A67E-9EC386D0B494}" type="datetimeFigureOut">
              <a:rPr lang="fr-FR" smtClean="0"/>
              <a:pPr/>
              <a:t>01/05/2023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50F7-82E2-4C53-9340-FDA3B7DED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2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D5367-8F1D-41CA-A67E-9EC386D0B494}" type="datetimeFigureOut">
              <a:rPr lang="fr-FR" smtClean="0"/>
              <a:pPr/>
              <a:t>01/05/2023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50F7-82E2-4C53-9340-FDA3B7DED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66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D5367-8F1D-41CA-A67E-9EC386D0B494}" type="datetimeFigureOut">
              <a:rPr lang="fr-FR" smtClean="0"/>
              <a:pPr/>
              <a:t>01/05/2023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50F7-82E2-4C53-9340-FDA3B7DED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62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D5367-8F1D-41CA-A67E-9EC386D0B494}" type="datetimeFigureOut">
              <a:rPr lang="fr-FR" smtClean="0"/>
              <a:pPr/>
              <a:t>01/05/2023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50F7-82E2-4C53-9340-FDA3B7DED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49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D5367-8F1D-41CA-A67E-9EC386D0B494}" type="datetimeFigureOut">
              <a:rPr lang="fr-FR" smtClean="0"/>
              <a:pPr/>
              <a:t>01/05/2023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50F7-82E2-4C53-9340-FDA3B7DED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D5367-8F1D-41CA-A67E-9EC386D0B494}" type="datetimeFigureOut">
              <a:rPr lang="fr-FR" smtClean="0"/>
              <a:pPr/>
              <a:t>01/05/2023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50F7-82E2-4C53-9340-FDA3B7DED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16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53268EE-B5C7-4C5E-96C0-636DCFD5B750}"/>
              </a:ext>
            </a:extLst>
          </p:cNvPr>
          <p:cNvSpPr/>
          <p:nvPr userDrawn="1"/>
        </p:nvSpPr>
        <p:spPr>
          <a:xfrm>
            <a:off x="314678" y="310551"/>
            <a:ext cx="11750322" cy="14045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180735-B75E-457E-8CC5-70C8F5D93868}"/>
              </a:ext>
            </a:extLst>
          </p:cNvPr>
          <p:cNvSpPr/>
          <p:nvPr userDrawn="1"/>
        </p:nvSpPr>
        <p:spPr>
          <a:xfrm>
            <a:off x="220839" y="124215"/>
            <a:ext cx="11750322" cy="1324730"/>
          </a:xfrm>
          <a:prstGeom prst="rect">
            <a:avLst/>
          </a:prstGeom>
          <a:solidFill>
            <a:srgbClr val="0B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89715" y="17612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950F7-82E2-4C53-9340-FDA3B7DEDA9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732" y="6261996"/>
            <a:ext cx="1448491" cy="435470"/>
          </a:xfrm>
          <a:prstGeom prst="rect">
            <a:avLst/>
          </a:prstGeom>
        </p:spPr>
      </p:pic>
      <p:pic>
        <p:nvPicPr>
          <p:cNvPr id="12" name="Image 11" descr="Polytech_HORIZ_angers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864" y="6247595"/>
            <a:ext cx="1312787" cy="4102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3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Mobilités internationales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Pourquoi ?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Comment ?</a:t>
            </a:r>
          </a:p>
          <a:p>
            <a:pPr marL="457200" lvl="1" indent="0">
              <a:buNone/>
            </a:pPr>
            <a:r>
              <a:rPr lang="fr-FR" dirty="0"/>
              <a:t>Stages</a:t>
            </a:r>
          </a:p>
          <a:p>
            <a:pPr marL="457200" lvl="1" indent="0">
              <a:buNone/>
            </a:pPr>
            <a:r>
              <a:rPr lang="fr-FR" dirty="0"/>
              <a:t>Semestre d’études</a:t>
            </a:r>
          </a:p>
          <a:p>
            <a:pPr marL="457200" lvl="1" indent="0">
              <a:buNone/>
            </a:pPr>
            <a:r>
              <a:rPr lang="fr-FR" dirty="0"/>
              <a:t>Double-diplôme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914400" lvl="1" indent="-457200">
              <a:buFont typeface="+mj-lt"/>
              <a:buAutoNum type="arabicPeriod"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997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Semestre d’études à l’étranger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39558"/>
            <a:ext cx="10091569" cy="4604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Espace Moodle dédié à la mobilité de semestre</a:t>
            </a:r>
          </a:p>
          <a:p>
            <a:pPr marL="0" indent="0">
              <a:buNone/>
            </a:pPr>
            <a:endParaRPr lang="fr-FR" sz="24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4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fr-FR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Votre et notre support de référence !</a:t>
            </a:r>
          </a:p>
          <a:p>
            <a:pPr marL="0" indent="0" algn="ctr">
              <a:buNone/>
            </a:pPr>
            <a:endParaRPr lang="fr-FR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480" y="2531528"/>
            <a:ext cx="10620375" cy="19240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1C6A3F5-A2D7-4A63-7ED3-0C3D5E50C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105" y="5285270"/>
            <a:ext cx="6535062" cy="50489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191939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Semestre d’études à l’étranger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39558"/>
            <a:ext cx="10672482" cy="4604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Espace Moodle dédié à la mobilité de semestre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Procédures : étapes, échéances, dossier à constituer, dépôt de la candidature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Liste et détails des partenariats de </a:t>
            </a: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 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Liste des accords bilatéraux de l’UA. </a:t>
            </a:r>
          </a:p>
          <a:p>
            <a:pPr marL="457200" lvl="1" indent="0">
              <a:buNone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Attention : destinations sans accord spécifique avec 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 : </a:t>
            </a:r>
          </a:p>
          <a:p>
            <a:pPr lvl="1"/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 de garantie de faisabilité</a:t>
            </a:r>
          </a:p>
          <a:p>
            <a:pPr lvl="1"/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anticiper pour permettre l’extension de l’accord pour 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Angers.</a:t>
            </a:r>
          </a:p>
        </p:txBody>
      </p:sp>
    </p:spTree>
    <p:extLst>
      <p:ext uri="{BB962C8B-B14F-4D97-AF65-F5344CB8AC3E}">
        <p14:creationId xmlns:p14="http://schemas.microsoft.com/office/powerpoint/2010/main" val="3810790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Semestre d’études à l’étranger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199" y="1943963"/>
            <a:ext cx="10505303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Etapes principales d’une candidature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Prise de contact avec le bureau RI et responsable d’année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Identification et validation du semestre de la mobilité :</a:t>
            </a:r>
          </a:p>
          <a:p>
            <a:pPr lvl="1"/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Travail possiblement long en interaction avec le bureau RI/responsable d’année</a:t>
            </a:r>
          </a:p>
          <a:p>
            <a:pPr lvl="1"/>
            <a:r>
              <a:rPr lang="fr-FR" sz="19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Présélection de semestres possibles au S6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Dossier de candidature</a:t>
            </a:r>
          </a:p>
          <a:p>
            <a:pPr lvl="1"/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CV, lettre de motivation</a:t>
            </a:r>
          </a:p>
          <a:p>
            <a:pPr lvl="1"/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Présentation du semestre étranger validée par le responsable d’année</a:t>
            </a:r>
          </a:p>
          <a:p>
            <a:pPr lvl="1"/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Avis sur le niveau de langue établi par le bureau des langues</a:t>
            </a:r>
          </a:p>
          <a:p>
            <a:pPr lvl="1"/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Relevés de notes des deux dernières années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Candidature examinée par une commission propre à </a:t>
            </a: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744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Semestre d’études à l’étranger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199" y="1943963"/>
            <a:ext cx="105053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Échéance d’une candidature :</a:t>
            </a:r>
          </a:p>
          <a:p>
            <a:pPr marL="0" indent="0">
              <a:buNone/>
            </a:pPr>
            <a:endParaRPr lang="fr-FR" sz="4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Mobilités vers une Université européenne avec laquelle </a:t>
            </a: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 a un accord : en sept. pour une mobilité au semestre de printemps, en mars pour un semestre d’automne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la majorité des autres cas : en sept. pour une mobilité l’année suivante </a:t>
            </a:r>
          </a:p>
          <a:p>
            <a:pPr marL="0" indent="0">
              <a:buNone/>
            </a:pP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2264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Stage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1592" y="3514576"/>
            <a:ext cx="10643616" cy="2702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le stage au S6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Finalisation CV/lettre de motivation courant septembre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Réunions d’informations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des stages en septembre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Initier une recherche au plus tôt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917987" y="2004721"/>
            <a:ext cx="9439068" cy="1337331"/>
            <a:chOff x="917987" y="4425190"/>
            <a:chExt cx="9439068" cy="1337331"/>
          </a:xfrm>
        </p:grpSpPr>
        <p:grpSp>
          <p:nvGrpSpPr>
            <p:cNvPr id="7" name="Groupe 6"/>
            <p:cNvGrpSpPr/>
            <p:nvPr/>
          </p:nvGrpSpPr>
          <p:grpSpPr>
            <a:xfrm>
              <a:off x="917987" y="5337964"/>
              <a:ext cx="9439068" cy="424557"/>
              <a:chOff x="1586753" y="5316066"/>
              <a:chExt cx="8928846" cy="349628"/>
            </a:xfrm>
          </p:grpSpPr>
          <p:sp>
            <p:nvSpPr>
              <p:cNvPr id="18" name="Rectangle avec coins arrondis en diagonale 17"/>
              <p:cNvSpPr/>
              <p:nvPr/>
            </p:nvSpPr>
            <p:spPr>
              <a:xfrm>
                <a:off x="1586753" y="5316071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S5</a:t>
                </a:r>
              </a:p>
            </p:txBody>
          </p:sp>
          <p:sp>
            <p:nvSpPr>
              <p:cNvPr id="19" name="Rectangle avec coins arrondis en diagonale 18"/>
              <p:cNvSpPr/>
              <p:nvPr/>
            </p:nvSpPr>
            <p:spPr>
              <a:xfrm>
                <a:off x="3074894" y="5316070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S6</a:t>
                </a:r>
              </a:p>
            </p:txBody>
          </p:sp>
          <p:sp>
            <p:nvSpPr>
              <p:cNvPr id="20" name="Rectangle avec coins arrondis en diagonale 19"/>
              <p:cNvSpPr/>
              <p:nvPr/>
            </p:nvSpPr>
            <p:spPr>
              <a:xfrm>
                <a:off x="4563035" y="5316069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S7</a:t>
                </a:r>
              </a:p>
            </p:txBody>
          </p:sp>
          <p:sp>
            <p:nvSpPr>
              <p:cNvPr id="21" name="Rectangle avec coins arrondis en diagonale 20"/>
              <p:cNvSpPr/>
              <p:nvPr/>
            </p:nvSpPr>
            <p:spPr>
              <a:xfrm>
                <a:off x="6051176" y="5316068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S8</a:t>
                </a:r>
              </a:p>
            </p:txBody>
          </p:sp>
          <p:sp>
            <p:nvSpPr>
              <p:cNvPr id="22" name="Rectangle avec coins arrondis en diagonale 21"/>
              <p:cNvSpPr/>
              <p:nvPr/>
            </p:nvSpPr>
            <p:spPr>
              <a:xfrm>
                <a:off x="7539317" y="5316067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S9</a:t>
                </a:r>
              </a:p>
            </p:txBody>
          </p:sp>
          <p:sp>
            <p:nvSpPr>
              <p:cNvPr id="23" name="Rectangle avec coins arrondis en diagonale 22"/>
              <p:cNvSpPr/>
              <p:nvPr/>
            </p:nvSpPr>
            <p:spPr>
              <a:xfrm>
                <a:off x="9027458" y="5316066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S10</a:t>
                </a:r>
              </a:p>
            </p:txBody>
          </p:sp>
        </p:grpSp>
        <p:sp>
          <p:nvSpPr>
            <p:cNvPr id="8" name="Rectangle avec coins rognés en diagonale 7"/>
            <p:cNvSpPr/>
            <p:nvPr/>
          </p:nvSpPr>
          <p:spPr>
            <a:xfrm>
              <a:off x="2747045" y="4488866"/>
              <a:ext cx="1317298" cy="740244"/>
            </a:xfrm>
            <a:prstGeom prst="snip2Diag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8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17 à 20</a:t>
              </a:r>
            </a:p>
            <a:p>
              <a:pPr algn="ctr"/>
              <a:r>
                <a:rPr lang="fr-FR" dirty="0"/>
                <a:t>sem.</a:t>
              </a:r>
            </a:p>
          </p:txBody>
        </p:sp>
        <p:sp>
          <p:nvSpPr>
            <p:cNvPr id="9" name="Rectangle avec coins rognés en diagonale 8"/>
            <p:cNvSpPr/>
            <p:nvPr/>
          </p:nvSpPr>
          <p:spPr>
            <a:xfrm>
              <a:off x="5893400" y="4488866"/>
              <a:ext cx="1317298" cy="740244"/>
            </a:xfrm>
            <a:prstGeom prst="snip2Diag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8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4</a:t>
              </a:r>
            </a:p>
            <a:p>
              <a:pPr algn="ctr"/>
              <a:r>
                <a:rPr lang="fr-FR" dirty="0"/>
                <a:t>mois</a:t>
              </a:r>
            </a:p>
          </p:txBody>
        </p:sp>
        <p:sp>
          <p:nvSpPr>
            <p:cNvPr id="10" name="Rectangle avec coins rognés en diagonale 9"/>
            <p:cNvSpPr/>
            <p:nvPr/>
          </p:nvSpPr>
          <p:spPr>
            <a:xfrm>
              <a:off x="8783877" y="4425190"/>
              <a:ext cx="1573178" cy="740244"/>
            </a:xfrm>
            <a:prstGeom prst="snip2Diag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8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5</a:t>
              </a:r>
            </a:p>
            <a:p>
              <a:pPr algn="ctr"/>
              <a:r>
                <a:rPr lang="fr-FR" dirty="0"/>
                <a:t>mois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7683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Double </a:t>
            </a:r>
            <a:r>
              <a:rPr lang="fr-FR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diplômation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3723024"/>
            <a:ext cx="10643616" cy="27022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Cursus défini par un accord signé par les deux universités</a:t>
            </a:r>
          </a:p>
          <a:p>
            <a:pPr marL="0" indent="0">
              <a:buNone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(souvent avec un allongement de la durée des études)</a:t>
            </a:r>
          </a:p>
          <a:p>
            <a:pPr marL="0" indent="0">
              <a:buNone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838200" y="2912884"/>
            <a:ext cx="9439068" cy="424557"/>
            <a:chOff x="1586753" y="5316066"/>
            <a:chExt cx="8928846" cy="349628"/>
          </a:xfrm>
        </p:grpSpPr>
        <p:sp>
          <p:nvSpPr>
            <p:cNvPr id="6" name="Rectangle avec coins arrondis en diagonale 5"/>
            <p:cNvSpPr/>
            <p:nvPr/>
          </p:nvSpPr>
          <p:spPr>
            <a:xfrm>
              <a:off x="1586753" y="5316071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S5</a:t>
              </a:r>
            </a:p>
          </p:txBody>
        </p:sp>
        <p:sp>
          <p:nvSpPr>
            <p:cNvPr id="7" name="Rectangle avec coins arrondis en diagonale 6"/>
            <p:cNvSpPr/>
            <p:nvPr/>
          </p:nvSpPr>
          <p:spPr>
            <a:xfrm>
              <a:off x="3074894" y="5316070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S6</a:t>
              </a:r>
            </a:p>
          </p:txBody>
        </p:sp>
        <p:sp>
          <p:nvSpPr>
            <p:cNvPr id="8" name="Rectangle avec coins arrondis en diagonale 7"/>
            <p:cNvSpPr/>
            <p:nvPr/>
          </p:nvSpPr>
          <p:spPr>
            <a:xfrm>
              <a:off x="4563035" y="5316069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S7</a:t>
              </a:r>
            </a:p>
          </p:txBody>
        </p:sp>
        <p:sp>
          <p:nvSpPr>
            <p:cNvPr id="9" name="Rectangle avec coins arrondis en diagonale 8"/>
            <p:cNvSpPr/>
            <p:nvPr/>
          </p:nvSpPr>
          <p:spPr>
            <a:xfrm>
              <a:off x="6051176" y="5316068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S8</a:t>
              </a:r>
            </a:p>
          </p:txBody>
        </p:sp>
        <p:sp>
          <p:nvSpPr>
            <p:cNvPr id="10" name="Rectangle avec coins arrondis en diagonale 9"/>
            <p:cNvSpPr/>
            <p:nvPr/>
          </p:nvSpPr>
          <p:spPr>
            <a:xfrm>
              <a:off x="7539317" y="5316067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S9</a:t>
              </a:r>
            </a:p>
          </p:txBody>
        </p:sp>
        <p:sp>
          <p:nvSpPr>
            <p:cNvPr id="11" name="Rectangle avec coins arrondis en diagonale 10"/>
            <p:cNvSpPr/>
            <p:nvPr/>
          </p:nvSpPr>
          <p:spPr>
            <a:xfrm>
              <a:off x="9027458" y="5316066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S10</a:t>
              </a:r>
            </a:p>
          </p:txBody>
        </p:sp>
      </p:grpSp>
      <p:sp>
        <p:nvSpPr>
          <p:cNvPr id="19" name="Rectangle avec coins rognés en diagonale 18"/>
          <p:cNvSpPr/>
          <p:nvPr/>
        </p:nvSpPr>
        <p:spPr>
          <a:xfrm>
            <a:off x="7120154" y="1942548"/>
            <a:ext cx="1573178" cy="740244"/>
          </a:xfrm>
          <a:prstGeom prst="snip2Diag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avec coins rognés en diagonale 19"/>
          <p:cNvSpPr/>
          <p:nvPr/>
        </p:nvSpPr>
        <p:spPr>
          <a:xfrm>
            <a:off x="8704090" y="1942547"/>
            <a:ext cx="1573178" cy="740244"/>
          </a:xfrm>
          <a:prstGeom prst="snip2Diag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avec coins rognés en diagonale 20"/>
          <p:cNvSpPr/>
          <p:nvPr/>
        </p:nvSpPr>
        <p:spPr>
          <a:xfrm>
            <a:off x="10288026" y="1942547"/>
            <a:ext cx="1573178" cy="740244"/>
          </a:xfrm>
          <a:prstGeom prst="snip2DiagRect">
            <a:avLst/>
          </a:prstGeom>
          <a:pattFill prst="wd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0251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Double </a:t>
            </a:r>
            <a:r>
              <a:rPr lang="fr-FR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diplômation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74192" y="2041316"/>
            <a:ext cx="10643616" cy="40690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SAGI</a:t>
            </a:r>
            <a:endParaRPr lang="fr-FR" sz="2000" dirty="0"/>
          </a:p>
          <a:p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Universidad de Oviedo, </a:t>
            </a:r>
            <a:r>
              <a:rPr lang="es-E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Espagne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&gt; S. Lahaye</a:t>
            </a:r>
          </a:p>
          <a:p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UQAC, </a:t>
            </a:r>
            <a:r>
              <a:rPr lang="es-E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Canada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&gt; S. Lahaye</a:t>
            </a:r>
          </a:p>
          <a:p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UWF, USA &gt; S. Lahaye</a:t>
            </a:r>
          </a:p>
          <a:p>
            <a:r>
              <a:rPr lang="pt-BR" sz="2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UNICAMP, Campinas, Brésil &gt; L. Hardouin</a:t>
            </a:r>
          </a:p>
          <a:p>
            <a:r>
              <a:rPr lang="fr-FR" sz="2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UFSC, </a:t>
            </a:r>
            <a:r>
              <a:rPr lang="fr-FR" sz="2000" dirty="0" err="1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Florianopolis</a:t>
            </a:r>
            <a:r>
              <a:rPr lang="fr-FR" sz="2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Brésil &gt; L. Hardouin</a:t>
            </a:r>
            <a:endParaRPr lang="es-ES" sz="20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s-E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QIF</a:t>
            </a:r>
            <a:endParaRPr lang="fr-FR" sz="2000" dirty="0"/>
          </a:p>
          <a:p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UWF, USA &gt; B. </a:t>
            </a:r>
            <a:r>
              <a:rPr lang="es-E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Castanier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Universidad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Valparaíso, Chili &gt; 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A.Delamarre</a:t>
            </a:r>
            <a:endParaRPr lang="es-E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University of the West of Scotland, Paisley,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Royaume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-Uni &gt; A.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Kobi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B.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Castanier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73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préparer dès maintenant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74192" y="2041316"/>
            <a:ext cx="10643616" cy="40690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L’obtention de papiers d’identité (et en particulier d’un passeport) prend actuellement beaucoup de temps :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anticiper vos démarches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Assurance responsabilité civile + mutuelle couvrant déplacement (et stage) à l’étranger et le rapatriement, carte européenne d’assurance maladie</a:t>
            </a:r>
          </a:p>
          <a:p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Certificat de scolarité et relevés de notes des études 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post-bac</a:t>
            </a:r>
            <a:endParaRPr lang="fr-F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CV en anglais</a:t>
            </a:r>
          </a:p>
          <a:p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56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8235" y="123825"/>
            <a:ext cx="11322424" cy="1325563"/>
          </a:xfrm>
        </p:spPr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Relations internationales </a:t>
            </a:r>
            <a:r>
              <a:rPr lang="fr-FR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05331" y="1883003"/>
            <a:ext cx="10643616" cy="43077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Responsable :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Sébastien </a:t>
            </a:r>
            <a:r>
              <a:rPr lang="fr-FR" sz="2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Lahaye</a:t>
            </a:r>
            <a:endParaRPr lang="fr-FR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Bureau international :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Karine Dolet – campus Belle Beille, bureau 412</a:t>
            </a:r>
          </a:p>
          <a:p>
            <a:pPr marL="0" indent="0">
              <a:buNone/>
            </a:pPr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Rémi Perrot – campus Belle Beille, bureau 412</a:t>
            </a:r>
          </a:p>
          <a:p>
            <a:pPr marL="0" indent="0">
              <a:buNone/>
            </a:pPr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 Huchet – campus Santé</a:t>
            </a:r>
          </a:p>
          <a:p>
            <a:pPr marL="0" indent="0">
              <a:buNone/>
            </a:pP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Référents de spécialité :</a:t>
            </a:r>
          </a:p>
          <a:p>
            <a:pPr marL="0" indent="0">
              <a:buNone/>
            </a:pPr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GBS : Emilie Martinez</a:t>
            </a:r>
          </a:p>
          <a:p>
            <a:pPr marL="0" indent="0">
              <a:buNone/>
            </a:pPr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QIF : Bruno </a:t>
            </a:r>
            <a:r>
              <a:rPr lang="fr-FR" sz="2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Castanier</a:t>
            </a:r>
            <a:endParaRPr lang="fr-FR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BEMS : Hassen </a:t>
            </a:r>
            <a:r>
              <a:rPr lang="fr-FR" sz="2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Riahi</a:t>
            </a:r>
            <a:endParaRPr lang="fr-FR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SAGI : Sébastien </a:t>
            </a:r>
            <a:r>
              <a:rPr lang="fr-FR" sz="2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Lahaye</a:t>
            </a:r>
            <a:endParaRPr lang="fr-FR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international.polytech@univ-angers.fr</a:t>
            </a:r>
          </a:p>
          <a:p>
            <a:pPr marL="0" indent="0">
              <a:buNone/>
            </a:pPr>
            <a:endParaRPr lang="fr-FR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8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Pourquoi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9854" y="1984333"/>
            <a:ext cx="10822193" cy="405754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fr-FR" altLang="fr-FR" sz="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r-FR" alt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Qu’il travaille à l’étranger ou en France, un ingénieur est amené à collaborer avec des personnes d’origines et de langues diverses.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fr-FR" alt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r-FR" alt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fr-FR" alt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dimension internationale</a:t>
            </a:r>
            <a:r>
              <a:rPr lang="fr-FR" alt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 par conséquent une </a:t>
            </a:r>
            <a:r>
              <a:rPr lang="fr-FR" alt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composante essentielle à la formation de tout ingénieur</a:t>
            </a:r>
            <a:r>
              <a:rPr lang="fr-FR" alt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à même d’</a:t>
            </a:r>
            <a:r>
              <a:rPr lang="fr-FR" alt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enrichir son regard sur la culture, la technologie, la société</a:t>
            </a:r>
            <a:r>
              <a:rPr lang="fr-FR" alt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fr-FR" altLang="fr-FR" sz="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Pourquoi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9854" y="1984333"/>
            <a:ext cx="10822193" cy="405754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altLang="fr-FR" sz="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40000"/>
              </a:lnSpc>
              <a:buNone/>
            </a:pPr>
            <a:r>
              <a:rPr lang="fr-FR" alt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France, il est </a:t>
            </a:r>
            <a:r>
              <a:rPr lang="fr-FR" alt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recommandé que chaque élève ingénieur effectue une ou plusieurs expériences à l’étranger pour une durée d’un semestre</a:t>
            </a:r>
            <a:r>
              <a:rPr lang="fr-FR" alt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just">
              <a:lnSpc>
                <a:spcPct val="140000"/>
              </a:lnSpc>
              <a:buNone/>
            </a:pPr>
            <a:endParaRPr lang="fr-FR" alt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40000"/>
              </a:lnSpc>
              <a:buNone/>
            </a:pPr>
            <a:r>
              <a:rPr lang="fr-FR" alt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Polytech Angers, cette expérience est obligatoire</a:t>
            </a:r>
            <a:r>
              <a:rPr lang="fr-FR" alt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et il est proposé au S6 </a:t>
            </a:r>
          </a:p>
          <a:p>
            <a:pPr algn="just">
              <a:lnSpc>
                <a:spcPct val="140000"/>
              </a:lnSpc>
            </a:pPr>
            <a:r>
              <a:rPr lang="fr-FR" alt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soit un semestre d’étude dans une université étrangère de janvier à juin,</a:t>
            </a:r>
          </a:p>
          <a:p>
            <a:pPr algn="just">
              <a:lnSpc>
                <a:spcPct val="140000"/>
              </a:lnSpc>
            </a:pPr>
            <a:r>
              <a:rPr lang="fr-FR" alt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soit un stage à l’étranger d’avril à mi-août.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fr-FR" alt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Cette expérience peut être complétée en 4A et 5A.</a:t>
            </a:r>
          </a:p>
          <a:p>
            <a:pPr marL="0" indent="0">
              <a:buNone/>
            </a:pPr>
            <a:endParaRPr lang="fr-FR" altLang="fr-FR" sz="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87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?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formes possibles ?</a:t>
            </a:r>
            <a:endParaRPr lang="fr-FR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2278" y="1761231"/>
            <a:ext cx="1066303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fr-F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Semestre d’études :</a:t>
            </a: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semestre effectué dans une université partenaire permettant de valider un semestre à </a:t>
            </a:r>
            <a:r>
              <a:rPr lang="fr-FR" sz="2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</a:t>
            </a:r>
          </a:p>
          <a:p>
            <a:pPr marL="0" indent="0" algn="just">
              <a:buNone/>
            </a:pPr>
            <a:endParaRPr lang="fr-FR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: </a:t>
            </a:r>
            <a:r>
              <a:rPr lang="fr-F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entreprise ou laboratoire sur une des périodes prévues dans le cursus</a:t>
            </a:r>
          </a:p>
          <a:p>
            <a:pPr marL="0" indent="0" algn="just">
              <a:buNone/>
            </a:pPr>
            <a:endParaRPr lang="fr-FR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fr-FR" sz="2600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Double-</a:t>
            </a:r>
            <a:r>
              <a:rPr lang="fr-FR" sz="2600" b="1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diplômation</a:t>
            </a:r>
            <a:r>
              <a:rPr lang="fr-FR" sz="2600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</a:t>
            </a: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obtention des diplômes de deux établissements portant sur le même domaine, l’un en France, l’autre à l’étranger</a:t>
            </a:r>
          </a:p>
          <a:p>
            <a:pPr marL="0" indent="0">
              <a:buNone/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752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?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quel moment?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 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917987" y="5337964"/>
            <a:ext cx="9439068" cy="424557"/>
            <a:chOff x="1586753" y="5316066"/>
            <a:chExt cx="8928846" cy="349628"/>
          </a:xfrm>
        </p:grpSpPr>
        <p:sp>
          <p:nvSpPr>
            <p:cNvPr id="8" name="Rectangle avec coins arrondis en diagonale 7"/>
            <p:cNvSpPr/>
            <p:nvPr/>
          </p:nvSpPr>
          <p:spPr>
            <a:xfrm>
              <a:off x="1586753" y="5316071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S5</a:t>
              </a:r>
            </a:p>
          </p:txBody>
        </p:sp>
        <p:sp>
          <p:nvSpPr>
            <p:cNvPr id="11" name="Rectangle avec coins arrondis en diagonale 10"/>
            <p:cNvSpPr/>
            <p:nvPr/>
          </p:nvSpPr>
          <p:spPr>
            <a:xfrm>
              <a:off x="3074894" y="5316070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S6</a:t>
              </a:r>
            </a:p>
          </p:txBody>
        </p:sp>
        <p:sp>
          <p:nvSpPr>
            <p:cNvPr id="12" name="Rectangle avec coins arrondis en diagonale 11"/>
            <p:cNvSpPr/>
            <p:nvPr/>
          </p:nvSpPr>
          <p:spPr>
            <a:xfrm>
              <a:off x="4563035" y="5316069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S7</a:t>
              </a:r>
            </a:p>
          </p:txBody>
        </p:sp>
        <p:sp>
          <p:nvSpPr>
            <p:cNvPr id="13" name="Rectangle avec coins arrondis en diagonale 12"/>
            <p:cNvSpPr/>
            <p:nvPr/>
          </p:nvSpPr>
          <p:spPr>
            <a:xfrm>
              <a:off x="6051176" y="5316068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S8</a:t>
              </a:r>
            </a:p>
          </p:txBody>
        </p:sp>
        <p:sp>
          <p:nvSpPr>
            <p:cNvPr id="14" name="Rectangle avec coins arrondis en diagonale 13"/>
            <p:cNvSpPr/>
            <p:nvPr/>
          </p:nvSpPr>
          <p:spPr>
            <a:xfrm>
              <a:off x="7539317" y="5316067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S9</a:t>
              </a:r>
            </a:p>
          </p:txBody>
        </p:sp>
        <p:sp>
          <p:nvSpPr>
            <p:cNvPr id="15" name="Rectangle avec coins arrondis en diagonale 14"/>
            <p:cNvSpPr/>
            <p:nvPr/>
          </p:nvSpPr>
          <p:spPr>
            <a:xfrm>
              <a:off x="9027458" y="5316066"/>
              <a:ext cx="1488141" cy="349623"/>
            </a:xfrm>
            <a:prstGeom prst="round2Diag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S10</a:t>
              </a:r>
            </a:p>
          </p:txBody>
        </p:sp>
      </p:grpSp>
      <p:sp>
        <p:nvSpPr>
          <p:cNvPr id="16" name="Rectangle avec coins rognés en diagonale 15"/>
          <p:cNvSpPr/>
          <p:nvPr/>
        </p:nvSpPr>
        <p:spPr>
          <a:xfrm>
            <a:off x="2906485" y="3348554"/>
            <a:ext cx="1157857" cy="740244"/>
          </a:xfrm>
          <a:prstGeom prst="snip2Diag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48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17 à 20</a:t>
            </a:r>
          </a:p>
          <a:p>
            <a:pPr algn="ctr"/>
            <a:r>
              <a:rPr lang="fr-FR" dirty="0"/>
              <a:t>sem.</a:t>
            </a:r>
          </a:p>
        </p:txBody>
      </p:sp>
      <p:sp>
        <p:nvSpPr>
          <p:cNvPr id="18" name="Rectangle avec coins rognés en diagonale 17"/>
          <p:cNvSpPr/>
          <p:nvPr/>
        </p:nvSpPr>
        <p:spPr>
          <a:xfrm>
            <a:off x="5893400" y="3348554"/>
            <a:ext cx="1317298" cy="740244"/>
          </a:xfrm>
          <a:prstGeom prst="snip2Diag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48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  <a:p>
            <a:pPr algn="ctr"/>
            <a:r>
              <a:rPr lang="fr-FR" dirty="0"/>
              <a:t>mois</a:t>
            </a:r>
          </a:p>
        </p:txBody>
      </p:sp>
      <p:sp>
        <p:nvSpPr>
          <p:cNvPr id="19" name="Rectangle avec coins rognés en diagonale 18"/>
          <p:cNvSpPr/>
          <p:nvPr/>
        </p:nvSpPr>
        <p:spPr>
          <a:xfrm>
            <a:off x="8783877" y="3284878"/>
            <a:ext cx="1573178" cy="740244"/>
          </a:xfrm>
          <a:prstGeom prst="snip2Diag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48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</a:t>
            </a:r>
          </a:p>
          <a:p>
            <a:pPr algn="ctr"/>
            <a:r>
              <a:rPr lang="fr-FR" dirty="0"/>
              <a:t>mois</a:t>
            </a:r>
          </a:p>
        </p:txBody>
      </p:sp>
      <p:sp>
        <p:nvSpPr>
          <p:cNvPr id="20" name="Rectangle avec coins rognés en diagonale 19"/>
          <p:cNvSpPr/>
          <p:nvPr/>
        </p:nvSpPr>
        <p:spPr>
          <a:xfrm>
            <a:off x="2469649" y="2228737"/>
            <a:ext cx="1573178" cy="740244"/>
          </a:xfrm>
          <a:prstGeom prst="snip2DiagRect">
            <a:avLst/>
          </a:prstGeom>
          <a:gradFill flip="none" rotWithShape="1">
            <a:gsLst>
              <a:gs pos="0">
                <a:schemeClr val="accent3"/>
              </a:gs>
              <a:gs pos="48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avec coins rognés en diagonale 20"/>
          <p:cNvSpPr/>
          <p:nvPr/>
        </p:nvSpPr>
        <p:spPr>
          <a:xfrm>
            <a:off x="4053585" y="2238188"/>
            <a:ext cx="1573178" cy="740244"/>
          </a:xfrm>
          <a:prstGeom prst="snip2DiagRect">
            <a:avLst/>
          </a:prstGeom>
          <a:gradFill flip="none" rotWithShape="1">
            <a:gsLst>
              <a:gs pos="0">
                <a:schemeClr val="accent3"/>
              </a:gs>
              <a:gs pos="48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avec coins rognés en diagonale 21"/>
          <p:cNvSpPr/>
          <p:nvPr/>
        </p:nvSpPr>
        <p:spPr>
          <a:xfrm>
            <a:off x="5637520" y="2250889"/>
            <a:ext cx="1573178" cy="740244"/>
          </a:xfrm>
          <a:prstGeom prst="snip2DiagRect">
            <a:avLst/>
          </a:prstGeom>
          <a:gradFill flip="none" rotWithShape="1">
            <a:gsLst>
              <a:gs pos="0">
                <a:schemeClr val="accent3"/>
              </a:gs>
              <a:gs pos="48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 avec coins rognés en diagonale 22"/>
          <p:cNvSpPr/>
          <p:nvPr/>
        </p:nvSpPr>
        <p:spPr>
          <a:xfrm>
            <a:off x="7221457" y="2261651"/>
            <a:ext cx="1573178" cy="740244"/>
          </a:xfrm>
          <a:prstGeom prst="snip2DiagRect">
            <a:avLst/>
          </a:prstGeom>
          <a:gradFill flip="none" rotWithShape="1">
            <a:gsLst>
              <a:gs pos="0">
                <a:schemeClr val="accent3"/>
              </a:gs>
              <a:gs pos="48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Rectangle avec coins rognés en diagonale 23"/>
          <p:cNvSpPr/>
          <p:nvPr/>
        </p:nvSpPr>
        <p:spPr>
          <a:xfrm>
            <a:off x="7199941" y="4432166"/>
            <a:ext cx="1573178" cy="740244"/>
          </a:xfrm>
          <a:prstGeom prst="snip2Diag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avec coins rognés en diagonale 24"/>
          <p:cNvSpPr/>
          <p:nvPr/>
        </p:nvSpPr>
        <p:spPr>
          <a:xfrm>
            <a:off x="8783877" y="4432165"/>
            <a:ext cx="1573178" cy="740244"/>
          </a:xfrm>
          <a:prstGeom prst="snip2Diag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Rectangle avec coins rognés en diagonale 25"/>
          <p:cNvSpPr/>
          <p:nvPr/>
        </p:nvSpPr>
        <p:spPr>
          <a:xfrm>
            <a:off x="10367813" y="4432165"/>
            <a:ext cx="1573178" cy="740244"/>
          </a:xfrm>
          <a:prstGeom prst="snip2DiagRect">
            <a:avLst/>
          </a:prstGeom>
          <a:pattFill prst="wd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350393" y="3449063"/>
            <a:ext cx="2140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Stage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15431" y="2352460"/>
            <a:ext cx="2140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3">
                    <a:lumMod val="50000"/>
                  </a:schemeClr>
                </a:solidFill>
              </a:rPr>
              <a:t>Semestre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15430" y="4536950"/>
            <a:ext cx="3092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Double-</a:t>
            </a:r>
            <a:r>
              <a:rPr lang="fr-FR" sz="2400" b="1" dirty="0" err="1">
                <a:solidFill>
                  <a:schemeClr val="accent6">
                    <a:lumMod val="50000"/>
                  </a:schemeClr>
                </a:solidFill>
              </a:rPr>
              <a:t>diplômation</a:t>
            </a:r>
            <a:endParaRPr lang="fr-F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1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?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Avec quel Accompagnement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Aides financières 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(Erasmus+, 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Envoléo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Aide spécifique)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fr-FR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du bureau RI de </a:t>
            </a:r>
            <a:r>
              <a:rPr lang="fr-F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 et des équipes enseignantes</a:t>
            </a:r>
          </a:p>
          <a:p>
            <a:pPr marL="0" indent="0">
              <a:buNone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2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Semestre d’études à l’étranger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5297" y="3386726"/>
            <a:ext cx="10643616" cy="2702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Mise en œuvre 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Identification d’un cursus étranger proche de celui dispensé à 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Elaboration d’un contrat d’étude (</a:t>
            </a:r>
            <a:r>
              <a:rPr lang="fr-FR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r>
              <a:rPr lang="fr-FR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agreement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pour 30 crédits (ECTS)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Réalisation du semestre avec un suivi par 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Obtention des crédits = validation du semestre à 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917985" y="1892709"/>
            <a:ext cx="9439068" cy="1158876"/>
            <a:chOff x="1133140" y="1892709"/>
            <a:chExt cx="9439068" cy="1158876"/>
          </a:xfrm>
        </p:grpSpPr>
        <p:grpSp>
          <p:nvGrpSpPr>
            <p:cNvPr id="6" name="Groupe 5"/>
            <p:cNvGrpSpPr/>
            <p:nvPr/>
          </p:nvGrpSpPr>
          <p:grpSpPr>
            <a:xfrm>
              <a:off x="1133140" y="2627028"/>
              <a:ext cx="9439068" cy="424557"/>
              <a:chOff x="1586753" y="5316066"/>
              <a:chExt cx="8928846" cy="349628"/>
            </a:xfrm>
          </p:grpSpPr>
          <p:sp>
            <p:nvSpPr>
              <p:cNvPr id="17" name="Rectangle avec coins arrondis en diagonale 16"/>
              <p:cNvSpPr/>
              <p:nvPr/>
            </p:nvSpPr>
            <p:spPr>
              <a:xfrm>
                <a:off x="1586753" y="5316071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S5</a:t>
                </a:r>
              </a:p>
            </p:txBody>
          </p:sp>
          <p:sp>
            <p:nvSpPr>
              <p:cNvPr id="18" name="Rectangle avec coins arrondis en diagonale 17"/>
              <p:cNvSpPr/>
              <p:nvPr/>
            </p:nvSpPr>
            <p:spPr>
              <a:xfrm>
                <a:off x="3074894" y="5316070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S6</a:t>
                </a:r>
              </a:p>
            </p:txBody>
          </p:sp>
          <p:sp>
            <p:nvSpPr>
              <p:cNvPr id="19" name="Rectangle avec coins arrondis en diagonale 18"/>
              <p:cNvSpPr/>
              <p:nvPr/>
            </p:nvSpPr>
            <p:spPr>
              <a:xfrm>
                <a:off x="4563035" y="5316069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S7</a:t>
                </a:r>
              </a:p>
            </p:txBody>
          </p:sp>
          <p:sp>
            <p:nvSpPr>
              <p:cNvPr id="20" name="Rectangle avec coins arrondis en diagonale 19"/>
              <p:cNvSpPr/>
              <p:nvPr/>
            </p:nvSpPr>
            <p:spPr>
              <a:xfrm>
                <a:off x="6051176" y="5316068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S8</a:t>
                </a:r>
              </a:p>
            </p:txBody>
          </p:sp>
          <p:sp>
            <p:nvSpPr>
              <p:cNvPr id="21" name="Rectangle avec coins arrondis en diagonale 20"/>
              <p:cNvSpPr/>
              <p:nvPr/>
            </p:nvSpPr>
            <p:spPr>
              <a:xfrm>
                <a:off x="7539317" y="5316067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S9</a:t>
                </a:r>
              </a:p>
            </p:txBody>
          </p:sp>
          <p:sp>
            <p:nvSpPr>
              <p:cNvPr id="22" name="Rectangle avec coins arrondis en diagonale 21"/>
              <p:cNvSpPr/>
              <p:nvPr/>
            </p:nvSpPr>
            <p:spPr>
              <a:xfrm>
                <a:off x="9027458" y="5316066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S10</a:t>
                </a:r>
              </a:p>
            </p:txBody>
          </p:sp>
        </p:grpSp>
        <p:sp>
          <p:nvSpPr>
            <p:cNvPr id="10" name="Rectangle avec coins rognés en diagonale 9"/>
            <p:cNvSpPr/>
            <p:nvPr/>
          </p:nvSpPr>
          <p:spPr>
            <a:xfrm>
              <a:off x="2706318" y="1892709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" name="Rectangle avec coins rognés en diagonale 10"/>
            <p:cNvSpPr/>
            <p:nvPr/>
          </p:nvSpPr>
          <p:spPr>
            <a:xfrm>
              <a:off x="4279496" y="1902160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" name="Rectangle avec coins rognés en diagonale 11"/>
            <p:cNvSpPr/>
            <p:nvPr/>
          </p:nvSpPr>
          <p:spPr>
            <a:xfrm>
              <a:off x="5852673" y="1914861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Rectangle avec coins rognés en diagonale 12"/>
            <p:cNvSpPr/>
            <p:nvPr/>
          </p:nvSpPr>
          <p:spPr>
            <a:xfrm>
              <a:off x="7425852" y="1914865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96549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Semestre d’étude à l’étranger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10184" y="3433123"/>
            <a:ext cx="10643616" cy="2702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Contraintes 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Université partenaire de 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Polytech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Angers ou de l’UA (exonération des droits d’inscription, transfert des crédits, accès aux services)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Calendrier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de langue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917985" y="1892709"/>
            <a:ext cx="9439068" cy="1158876"/>
            <a:chOff x="1133140" y="1892709"/>
            <a:chExt cx="9439068" cy="1158876"/>
          </a:xfrm>
        </p:grpSpPr>
        <p:grpSp>
          <p:nvGrpSpPr>
            <p:cNvPr id="6" name="Groupe 5"/>
            <p:cNvGrpSpPr/>
            <p:nvPr/>
          </p:nvGrpSpPr>
          <p:grpSpPr>
            <a:xfrm>
              <a:off x="1133140" y="2627028"/>
              <a:ext cx="9439068" cy="424557"/>
              <a:chOff x="1586753" y="5316066"/>
              <a:chExt cx="8928846" cy="349628"/>
            </a:xfrm>
          </p:grpSpPr>
          <p:sp>
            <p:nvSpPr>
              <p:cNvPr id="11" name="Rectangle avec coins arrondis en diagonale 10"/>
              <p:cNvSpPr/>
              <p:nvPr/>
            </p:nvSpPr>
            <p:spPr>
              <a:xfrm>
                <a:off x="1586753" y="5316071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S5</a:t>
                </a:r>
              </a:p>
            </p:txBody>
          </p:sp>
          <p:sp>
            <p:nvSpPr>
              <p:cNvPr id="12" name="Rectangle avec coins arrondis en diagonale 11"/>
              <p:cNvSpPr/>
              <p:nvPr/>
            </p:nvSpPr>
            <p:spPr>
              <a:xfrm>
                <a:off x="3074894" y="5316070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S6</a:t>
                </a:r>
              </a:p>
            </p:txBody>
          </p:sp>
          <p:sp>
            <p:nvSpPr>
              <p:cNvPr id="13" name="Rectangle avec coins arrondis en diagonale 12"/>
              <p:cNvSpPr/>
              <p:nvPr/>
            </p:nvSpPr>
            <p:spPr>
              <a:xfrm>
                <a:off x="4563035" y="5316069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S7</a:t>
                </a:r>
              </a:p>
            </p:txBody>
          </p:sp>
          <p:sp>
            <p:nvSpPr>
              <p:cNvPr id="14" name="Rectangle avec coins arrondis en diagonale 13"/>
              <p:cNvSpPr/>
              <p:nvPr/>
            </p:nvSpPr>
            <p:spPr>
              <a:xfrm>
                <a:off x="6051176" y="5316068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S8</a:t>
                </a:r>
              </a:p>
            </p:txBody>
          </p:sp>
          <p:sp>
            <p:nvSpPr>
              <p:cNvPr id="15" name="Rectangle avec coins arrondis en diagonale 14"/>
              <p:cNvSpPr/>
              <p:nvPr/>
            </p:nvSpPr>
            <p:spPr>
              <a:xfrm>
                <a:off x="7539317" y="5316067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S9</a:t>
                </a:r>
              </a:p>
            </p:txBody>
          </p:sp>
          <p:sp>
            <p:nvSpPr>
              <p:cNvPr id="16" name="Rectangle avec coins arrondis en diagonale 15"/>
              <p:cNvSpPr/>
              <p:nvPr/>
            </p:nvSpPr>
            <p:spPr>
              <a:xfrm>
                <a:off x="9027458" y="5316066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S10</a:t>
                </a:r>
              </a:p>
            </p:txBody>
          </p:sp>
        </p:grpSp>
        <p:sp>
          <p:nvSpPr>
            <p:cNvPr id="7" name="Rectangle avec coins rognés en diagonale 6"/>
            <p:cNvSpPr/>
            <p:nvPr/>
          </p:nvSpPr>
          <p:spPr>
            <a:xfrm>
              <a:off x="2706318" y="1892709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Rectangle avec coins rognés en diagonale 7"/>
            <p:cNvSpPr/>
            <p:nvPr/>
          </p:nvSpPr>
          <p:spPr>
            <a:xfrm>
              <a:off x="4279496" y="1902160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avec coins rognés en diagonale 8"/>
            <p:cNvSpPr/>
            <p:nvPr/>
          </p:nvSpPr>
          <p:spPr>
            <a:xfrm>
              <a:off x="5852673" y="1914861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Rectangle avec coins rognés en diagonale 9"/>
            <p:cNvSpPr/>
            <p:nvPr/>
          </p:nvSpPr>
          <p:spPr>
            <a:xfrm>
              <a:off x="7425852" y="1914865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352698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Semestre d’études à l’étranger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74192" y="3390093"/>
            <a:ext cx="10643616" cy="2702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S6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Remplace l’obligation de stage de 17 semaines minimum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Fin d’année en juin (au lieu de mi-août pour le stage)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Mobilité encouragée par l’école </a:t>
            </a:r>
          </a:p>
          <a:p>
            <a:pPr marL="0" indent="0">
              <a:buNone/>
            </a:pPr>
            <a:endParaRPr lang="fr-FR" sz="4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S8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Renoncement au stage de 4 mois (levée de son caractère obligatoire)</a:t>
            </a:r>
          </a:p>
          <a:p>
            <a:pPr marL="0" indent="0">
              <a:buNone/>
            </a:pPr>
            <a:endParaRPr lang="fr-FR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956908" y="1872576"/>
            <a:ext cx="9439068" cy="1158876"/>
            <a:chOff x="1133140" y="1892709"/>
            <a:chExt cx="9439068" cy="1158876"/>
          </a:xfrm>
        </p:grpSpPr>
        <p:grpSp>
          <p:nvGrpSpPr>
            <p:cNvPr id="6" name="Groupe 5"/>
            <p:cNvGrpSpPr/>
            <p:nvPr/>
          </p:nvGrpSpPr>
          <p:grpSpPr>
            <a:xfrm>
              <a:off x="1133140" y="2627028"/>
              <a:ext cx="9439068" cy="424557"/>
              <a:chOff x="1586753" y="5316066"/>
              <a:chExt cx="8928846" cy="349628"/>
            </a:xfrm>
          </p:grpSpPr>
          <p:sp>
            <p:nvSpPr>
              <p:cNvPr id="11" name="Rectangle avec coins arrondis en diagonale 10"/>
              <p:cNvSpPr/>
              <p:nvPr/>
            </p:nvSpPr>
            <p:spPr>
              <a:xfrm>
                <a:off x="1586753" y="5316071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S5</a:t>
                </a:r>
              </a:p>
            </p:txBody>
          </p:sp>
          <p:sp>
            <p:nvSpPr>
              <p:cNvPr id="12" name="Rectangle avec coins arrondis en diagonale 11"/>
              <p:cNvSpPr/>
              <p:nvPr/>
            </p:nvSpPr>
            <p:spPr>
              <a:xfrm>
                <a:off x="3074894" y="5316070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S6</a:t>
                </a:r>
              </a:p>
            </p:txBody>
          </p:sp>
          <p:sp>
            <p:nvSpPr>
              <p:cNvPr id="13" name="Rectangle avec coins arrondis en diagonale 12"/>
              <p:cNvSpPr/>
              <p:nvPr/>
            </p:nvSpPr>
            <p:spPr>
              <a:xfrm>
                <a:off x="4563035" y="5316069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S7</a:t>
                </a:r>
              </a:p>
            </p:txBody>
          </p:sp>
          <p:sp>
            <p:nvSpPr>
              <p:cNvPr id="14" name="Rectangle avec coins arrondis en diagonale 13"/>
              <p:cNvSpPr/>
              <p:nvPr/>
            </p:nvSpPr>
            <p:spPr>
              <a:xfrm>
                <a:off x="6051176" y="5316068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S8</a:t>
                </a:r>
              </a:p>
            </p:txBody>
          </p:sp>
          <p:sp>
            <p:nvSpPr>
              <p:cNvPr id="15" name="Rectangle avec coins arrondis en diagonale 14"/>
              <p:cNvSpPr/>
              <p:nvPr/>
            </p:nvSpPr>
            <p:spPr>
              <a:xfrm>
                <a:off x="7539317" y="5316067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S9</a:t>
                </a:r>
              </a:p>
            </p:txBody>
          </p:sp>
          <p:sp>
            <p:nvSpPr>
              <p:cNvPr id="16" name="Rectangle avec coins arrondis en diagonale 15"/>
              <p:cNvSpPr/>
              <p:nvPr/>
            </p:nvSpPr>
            <p:spPr>
              <a:xfrm>
                <a:off x="9027458" y="5316066"/>
                <a:ext cx="1488141" cy="349623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S10</a:t>
                </a:r>
              </a:p>
            </p:txBody>
          </p:sp>
        </p:grpSp>
        <p:sp>
          <p:nvSpPr>
            <p:cNvPr id="7" name="Rectangle avec coins rognés en diagonale 6"/>
            <p:cNvSpPr/>
            <p:nvPr/>
          </p:nvSpPr>
          <p:spPr>
            <a:xfrm>
              <a:off x="2706318" y="1892709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Rectangle avec coins rognés en diagonale 7"/>
            <p:cNvSpPr/>
            <p:nvPr/>
          </p:nvSpPr>
          <p:spPr>
            <a:xfrm>
              <a:off x="4279496" y="1902160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avec coins rognés en diagonale 8"/>
            <p:cNvSpPr/>
            <p:nvPr/>
          </p:nvSpPr>
          <p:spPr>
            <a:xfrm>
              <a:off x="5852673" y="1914861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Rectangle avec coins rognés en diagonale 9"/>
            <p:cNvSpPr/>
            <p:nvPr/>
          </p:nvSpPr>
          <p:spPr>
            <a:xfrm>
              <a:off x="7425852" y="1914865"/>
              <a:ext cx="1573178" cy="559898"/>
            </a:xfrm>
            <a:prstGeom prst="snip2DiagRect">
              <a:avLst/>
            </a:prstGeom>
            <a:gradFill flip="none" rotWithShape="1">
              <a:gsLst>
                <a:gs pos="0">
                  <a:schemeClr val="accent3"/>
                </a:gs>
                <a:gs pos="48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4443643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917</Words>
  <Application>Microsoft Office PowerPoint</Application>
  <PresentationFormat>Grand écran</PresentationFormat>
  <Paragraphs>194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Verdana</vt:lpstr>
      <vt:lpstr>Wingdings</vt:lpstr>
      <vt:lpstr>Thème Office</vt:lpstr>
      <vt:lpstr>Mobilités internationales</vt:lpstr>
      <vt:lpstr>Pourquoi ?</vt:lpstr>
      <vt:lpstr>Pourquoi ?</vt:lpstr>
      <vt:lpstr>Comment ? formes possibles ?</vt:lpstr>
      <vt:lpstr>Comment ? à quel moment?</vt:lpstr>
      <vt:lpstr>Comment ? Avec quel Accompagnement ?</vt:lpstr>
      <vt:lpstr> Semestre d’études à l’étranger</vt:lpstr>
      <vt:lpstr> Semestre d’étude à l’étranger</vt:lpstr>
      <vt:lpstr> Semestre d’études à l’étranger</vt:lpstr>
      <vt:lpstr>Semestre d’études à l’étranger</vt:lpstr>
      <vt:lpstr>Semestre d’études à l’étranger</vt:lpstr>
      <vt:lpstr>Semestre d’études à l’étranger</vt:lpstr>
      <vt:lpstr>Semestre d’études à l’étranger</vt:lpstr>
      <vt:lpstr> Stage</vt:lpstr>
      <vt:lpstr> Double diplômation</vt:lpstr>
      <vt:lpstr> Double diplômation</vt:lpstr>
      <vt:lpstr> A préparer dès maintenant</vt:lpstr>
      <vt:lpstr>Relations internationales Polytech Angers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Lahaye</dc:creator>
  <cp:lastModifiedBy>Sebastien Lahaye</cp:lastModifiedBy>
  <cp:revision>100</cp:revision>
  <dcterms:created xsi:type="dcterms:W3CDTF">2017-10-04T19:09:16Z</dcterms:created>
  <dcterms:modified xsi:type="dcterms:W3CDTF">2023-05-01T08:00:03Z</dcterms:modified>
</cp:coreProperties>
</file>