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c77a67bd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c77a67bd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c77a67bd2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c77a67bd2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c77a67bd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c77a67bd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c77a67bd2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c77a67bd2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c7c64a635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c7c64a635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c7c64a635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c7c64a635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c8087b7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c8087b7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c77a67bd2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c77a67bd2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c77a67bd2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c77a67bd2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c77a67bd2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c77a67bd2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c77a67bd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c77a67bd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c77a67bd2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c77a67bd2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5c77a67bd2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5c77a67bd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5c77a67bd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5c77a67bd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5c77a67bd2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5c77a67bd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c77a67bd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c77a67bd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c77a67bd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c77a67bd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c77a67bd2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c77a67bd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c77a67bd2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c77a67bd2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c77a67bd2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c77a67bd2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c77a67bd2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c77a67bd2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c77a67bd2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c77a67bd2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23.png"/><Relationship Id="rId7" Type="http://schemas.openxmlformats.org/officeDocument/2006/relationships/image" Target="../media/image29.png"/><Relationship Id="rId8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Relationship Id="rId7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53.png"/><Relationship Id="rId5" Type="http://schemas.openxmlformats.org/officeDocument/2006/relationships/image" Target="../media/image55.png"/><Relationship Id="rId6" Type="http://schemas.openxmlformats.org/officeDocument/2006/relationships/image" Target="../media/image51.png"/><Relationship Id="rId7" Type="http://schemas.openxmlformats.org/officeDocument/2006/relationships/image" Target="../media/image45.png"/><Relationship Id="rId8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36.png"/><Relationship Id="rId7" Type="http://schemas.openxmlformats.org/officeDocument/2006/relationships/image" Target="../media/image22.jp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27.jp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47005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Recyclage de matériau d’impression 3D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3668625" y="2571750"/>
            <a:ext cx="5061000" cy="20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Soutenu par : </a:t>
            </a:r>
            <a:r>
              <a:rPr b="1" lang="es"/>
              <a:t>Jon Esparza Martínez </a:t>
            </a:r>
            <a:r>
              <a:rPr lang="es"/>
              <a:t>et</a:t>
            </a:r>
            <a:r>
              <a:rPr b="1" lang="es"/>
              <a:t> Rubén Pena Larrea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Enseignants encadrants : </a:t>
            </a:r>
            <a:r>
              <a:rPr b="1" lang="es"/>
              <a:t>Mohamed Ibrahim </a:t>
            </a:r>
            <a:r>
              <a:rPr lang="es"/>
              <a:t>et</a:t>
            </a:r>
            <a:r>
              <a:rPr b="1" lang="es"/>
              <a:t> Laurent Saintis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36" name="Google Shape;1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627" y="2800616"/>
            <a:ext cx="2138471" cy="208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575" y="3332950"/>
            <a:ext cx="4260925" cy="13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5. Sous-</a:t>
            </a:r>
            <a:r>
              <a:rPr b="1" lang="es"/>
              <a:t>système</a:t>
            </a:r>
            <a:r>
              <a:rPr b="1" lang="es"/>
              <a:t> de refroidissement</a:t>
            </a:r>
            <a:endParaRPr b="1"/>
          </a:p>
        </p:txBody>
      </p:sp>
      <p:sp>
        <p:nvSpPr>
          <p:cNvPr id="245" name="Google Shape;245;p22"/>
          <p:cNvSpPr txBox="1"/>
          <p:nvPr>
            <p:ph idx="1" type="body"/>
          </p:nvPr>
        </p:nvSpPr>
        <p:spPr>
          <a:xfrm>
            <a:off x="1297500" y="1122550"/>
            <a:ext cx="7038900" cy="14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Sous-système chargé de réduire la température du filament de la température d’extrusion à celle d’ambiance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Options d’architecture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Refroidissement d’air forcé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Refroidissement d’eau  </a:t>
            </a:r>
            <a:r>
              <a:rPr b="1" lang="es" sz="1300"/>
              <a:t>-&gt; Choix retenue</a:t>
            </a:r>
            <a:endParaRPr b="1"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46" name="Google Shape;246;p22"/>
          <p:cNvSpPr txBox="1"/>
          <p:nvPr/>
        </p:nvSpPr>
        <p:spPr>
          <a:xfrm>
            <a:off x="8001000" y="4763100"/>
            <a:ext cx="10893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10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7" name="Google Shape;2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75" y="2535650"/>
            <a:ext cx="3157704" cy="1305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48" name="Google Shape;2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725" y="2535650"/>
            <a:ext cx="1770500" cy="1305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249" name="Google Shape;249;p22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0" name="Google Shape;250;p22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Refroidisse-ment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1" name="Google Shape;251;p22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2" name="Google Shape;252;p22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3" name="Google Shape;253;p22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4" name="Google Shape;254;p22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2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2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2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5. Sous-système de refroidissement</a:t>
            </a:r>
            <a:endParaRPr b="1"/>
          </a:p>
        </p:txBody>
      </p:sp>
      <p:sp>
        <p:nvSpPr>
          <p:cNvPr id="263" name="Google Shape;263;p23"/>
          <p:cNvSpPr txBox="1"/>
          <p:nvPr>
            <p:ph idx="1" type="body"/>
          </p:nvPr>
        </p:nvSpPr>
        <p:spPr>
          <a:xfrm>
            <a:off x="1304325" y="1092100"/>
            <a:ext cx="75531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Tâches réalisées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Conception des composants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Pommeau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Couvercle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Support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Capteur d’eau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Pompe</a:t>
            </a:r>
            <a:endParaRPr sz="13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3"/>
          <p:cNvSpPr txBox="1"/>
          <p:nvPr/>
        </p:nvSpPr>
        <p:spPr>
          <a:xfrm>
            <a:off x="8009650" y="4763100"/>
            <a:ext cx="1080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11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5" name="Google Shape;2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750" y="1981649"/>
            <a:ext cx="1502709" cy="1265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66" name="Google Shape;2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2500" y="3479050"/>
            <a:ext cx="4433334" cy="130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67" name="Google Shape;2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7650" y="1981650"/>
            <a:ext cx="1540375" cy="1265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68" name="Google Shape;26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0175" y="1981649"/>
            <a:ext cx="1743027" cy="1265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69" name="Google Shape;26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9710" y="3498400"/>
            <a:ext cx="2363490" cy="130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descr="https://lh6.googleusercontent.com/l6GwTbfxd1A_VzZkbYITEfrxgRHERqEje7KADxX9epj36mhr0yT2Tvd9hoZB7SpPClg7NlNTXIskMt5zLbzvehmvlAtlGOCQ_26nabxxzpkYCbAZi1pGpjs1v4LkU9fbLSQk69_Q" id="270" name="Google Shape;270;p23"/>
          <p:cNvPicPr preferRelativeResize="0"/>
          <p:nvPr/>
        </p:nvPicPr>
        <p:blipFill rotWithShape="1">
          <a:blip r:embed="rId8">
            <a:alphaModFix/>
          </a:blip>
          <a:srcRect b="29953" l="20761" r="22043" t="20290"/>
          <a:stretch/>
        </p:blipFill>
        <p:spPr>
          <a:xfrm>
            <a:off x="7245100" y="733549"/>
            <a:ext cx="1388100" cy="1174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271" name="Google Shape;271;p23"/>
          <p:cNvSpPr txBox="1"/>
          <p:nvPr/>
        </p:nvSpPr>
        <p:spPr>
          <a:xfrm>
            <a:off x="1297500" y="3005638"/>
            <a:ext cx="19245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Tests et résultats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23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Refroidisse-ment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4" name="Google Shape;274;p23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5" name="Google Shape;275;p23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6" name="Google Shape;276;p23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7" name="Google Shape;277;p23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3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3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3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 txBox="1"/>
          <p:nvPr>
            <p:ph type="title"/>
          </p:nvPr>
        </p:nvSpPr>
        <p:spPr>
          <a:xfrm>
            <a:off x="1366725" y="3602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6. Sous-système de tirage</a:t>
            </a:r>
            <a:endParaRPr b="1"/>
          </a:p>
        </p:txBody>
      </p:sp>
      <p:sp>
        <p:nvSpPr>
          <p:cNvPr id="286" name="Google Shape;286;p24"/>
          <p:cNvSpPr txBox="1"/>
          <p:nvPr>
            <p:ph idx="1" type="body"/>
          </p:nvPr>
        </p:nvSpPr>
        <p:spPr>
          <a:xfrm>
            <a:off x="1366725" y="10446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Sous-système chargé de tirer avec une tension constante le filament provenant du refroidissement.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Basé dans la solution du Reprapable RecycleBot V5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Assemblage formé par deux rouleaux, qui tirent du filament. Un des ces rouleaux est accroché à un moteur.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Tâches réalisées 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s"/>
              <a:t>Fabrication des éléments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s"/>
              <a:t>Adaptation du système original à nos besoins (</a:t>
            </a:r>
            <a:r>
              <a:rPr lang="es" sz="1300"/>
              <a:t>système PWM, réducteur, arbres…</a:t>
            </a:r>
            <a:r>
              <a:rPr lang="es"/>
              <a:t>)</a:t>
            </a:r>
            <a:endParaRPr/>
          </a:p>
        </p:txBody>
      </p:sp>
      <p:sp>
        <p:nvSpPr>
          <p:cNvPr id="287" name="Google Shape;287;p24"/>
          <p:cNvSpPr txBox="1"/>
          <p:nvPr/>
        </p:nvSpPr>
        <p:spPr>
          <a:xfrm>
            <a:off x="8044225" y="4763100"/>
            <a:ext cx="1046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12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8" name="Google Shape;2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925" y="2968925"/>
            <a:ext cx="2219325" cy="181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538" y="2968925"/>
            <a:ext cx="2056249" cy="18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4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4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4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 txBox="1"/>
          <p:nvPr>
            <p:ph idx="1" type="body"/>
          </p:nvPr>
        </p:nvSpPr>
        <p:spPr>
          <a:xfrm>
            <a:off x="1152250" y="785388"/>
            <a:ext cx="70389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Tâches réalisées :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Fabrication des éléments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Adaptation du système original à nos besoins (système PWM, réducteur, arbres…)</a:t>
            </a:r>
            <a:endParaRPr sz="1300"/>
          </a:p>
        </p:txBody>
      </p:sp>
      <p:sp>
        <p:nvSpPr>
          <p:cNvPr id="304" name="Google Shape;304;p25"/>
          <p:cNvSpPr txBox="1"/>
          <p:nvPr>
            <p:ph type="title"/>
          </p:nvPr>
        </p:nvSpPr>
        <p:spPr>
          <a:xfrm>
            <a:off x="1297500" y="264300"/>
            <a:ext cx="43167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6. </a:t>
            </a:r>
            <a:r>
              <a:rPr b="1" lang="es"/>
              <a:t>Sous-système de tirage</a:t>
            </a:r>
            <a:endParaRPr b="1"/>
          </a:p>
        </p:txBody>
      </p:sp>
      <p:sp>
        <p:nvSpPr>
          <p:cNvPr id="305" name="Google Shape;305;p25"/>
          <p:cNvSpPr txBox="1"/>
          <p:nvPr/>
        </p:nvSpPr>
        <p:spPr>
          <a:xfrm>
            <a:off x="8073875" y="4763100"/>
            <a:ext cx="1016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13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6" name="Google Shape;306;p25"/>
          <p:cNvPicPr preferRelativeResize="0"/>
          <p:nvPr/>
        </p:nvPicPr>
        <p:blipFill rotWithShape="1">
          <a:blip r:embed="rId3">
            <a:alphaModFix/>
          </a:blip>
          <a:srcRect b="8773" l="0" r="0" t="7108"/>
          <a:stretch/>
        </p:blipFill>
        <p:spPr>
          <a:xfrm>
            <a:off x="2124325" y="1769016"/>
            <a:ext cx="2591289" cy="2179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307" name="Google Shape;3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500" y="1769025"/>
            <a:ext cx="2591225" cy="2179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308" name="Google Shape;308;p25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9" name="Google Shape;309;p25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1" name="Google Shape;311;p25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3" name="Google Shape;313;p25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5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5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5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/>
          <p:nvPr>
            <p:ph idx="1" type="body"/>
          </p:nvPr>
        </p:nvSpPr>
        <p:spPr>
          <a:xfrm>
            <a:off x="1366725" y="926638"/>
            <a:ext cx="70389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PWM (Pulse Width Modulation)</a:t>
            </a:r>
            <a:endParaRPr sz="1600"/>
          </a:p>
        </p:txBody>
      </p:sp>
      <p:sp>
        <p:nvSpPr>
          <p:cNvPr id="322" name="Google Shape;322;p26"/>
          <p:cNvSpPr txBox="1"/>
          <p:nvPr>
            <p:ph type="title"/>
          </p:nvPr>
        </p:nvSpPr>
        <p:spPr>
          <a:xfrm>
            <a:off x="1366725" y="326475"/>
            <a:ext cx="5352300" cy="5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6. Sous-système de tirage</a:t>
            </a:r>
            <a:endParaRPr b="1"/>
          </a:p>
        </p:txBody>
      </p:sp>
      <p:sp>
        <p:nvSpPr>
          <p:cNvPr id="323" name="Google Shape;323;p26"/>
          <p:cNvSpPr txBox="1"/>
          <p:nvPr/>
        </p:nvSpPr>
        <p:spPr>
          <a:xfrm>
            <a:off x="8044225" y="4763100"/>
            <a:ext cx="1046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14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4" name="Google Shape;3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387" y="1740012"/>
            <a:ext cx="3656900" cy="21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2154" y="1740013"/>
            <a:ext cx="3013459" cy="21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6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0" name="Google Shape;330;p26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1" name="Google Shape;331;p26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6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/>
          <p:nvPr>
            <p:ph idx="1" type="body"/>
          </p:nvPr>
        </p:nvSpPr>
        <p:spPr>
          <a:xfrm>
            <a:off x="1366725" y="834888"/>
            <a:ext cx="70389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PWM (Pulse Width Modulation)</a:t>
            </a:r>
            <a:endParaRPr/>
          </a:p>
        </p:txBody>
      </p:sp>
      <p:sp>
        <p:nvSpPr>
          <p:cNvPr id="340" name="Google Shape;340;p27"/>
          <p:cNvSpPr txBox="1"/>
          <p:nvPr>
            <p:ph type="title"/>
          </p:nvPr>
        </p:nvSpPr>
        <p:spPr>
          <a:xfrm>
            <a:off x="1537450" y="243525"/>
            <a:ext cx="5352300" cy="5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6. Sous-système de tirage</a:t>
            </a:r>
            <a:endParaRPr b="1"/>
          </a:p>
        </p:txBody>
      </p:sp>
      <p:sp>
        <p:nvSpPr>
          <p:cNvPr id="341" name="Google Shape;341;p27"/>
          <p:cNvSpPr txBox="1"/>
          <p:nvPr/>
        </p:nvSpPr>
        <p:spPr>
          <a:xfrm>
            <a:off x="8099775" y="4763100"/>
            <a:ext cx="990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15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2" name="Google Shape;3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888" y="3162275"/>
            <a:ext cx="3327575" cy="1737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343" name="Google Shape;3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525" y="834900"/>
            <a:ext cx="2286607" cy="4065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000000"/>
            </a:outerShdw>
          </a:effectLst>
        </p:spPr>
      </p:pic>
      <p:pic>
        <p:nvPicPr>
          <p:cNvPr id="344" name="Google Shape;34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7888" y="1200800"/>
            <a:ext cx="3327575" cy="188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CCCCCC"/>
            </a:outerShdw>
          </a:effectLst>
        </p:spPr>
      </p:pic>
      <p:sp>
        <p:nvSpPr>
          <p:cNvPr id="345" name="Google Shape;345;p27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6" name="Google Shape;346;p27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9" name="Google Shape;349;p27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0" name="Google Shape;350;p27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7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7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7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 txBox="1"/>
          <p:nvPr>
            <p:ph idx="1" type="body"/>
          </p:nvPr>
        </p:nvSpPr>
        <p:spPr>
          <a:xfrm>
            <a:off x="1152250" y="785388"/>
            <a:ext cx="70389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Tâches réalisées :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Fabrication des éléments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Adaptation du système original à nos besoins (système PWM, réducteur, arbres…)</a:t>
            </a:r>
            <a:endParaRPr sz="1300"/>
          </a:p>
        </p:txBody>
      </p:sp>
      <p:sp>
        <p:nvSpPr>
          <p:cNvPr id="359" name="Google Shape;359;p28"/>
          <p:cNvSpPr txBox="1"/>
          <p:nvPr>
            <p:ph type="title"/>
          </p:nvPr>
        </p:nvSpPr>
        <p:spPr>
          <a:xfrm>
            <a:off x="1297500" y="264300"/>
            <a:ext cx="43167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6. Sous-système de tirage</a:t>
            </a:r>
            <a:endParaRPr b="1"/>
          </a:p>
        </p:txBody>
      </p:sp>
      <p:sp>
        <p:nvSpPr>
          <p:cNvPr id="360" name="Google Shape;360;p28"/>
          <p:cNvSpPr txBox="1"/>
          <p:nvPr/>
        </p:nvSpPr>
        <p:spPr>
          <a:xfrm>
            <a:off x="8099775" y="4763100"/>
            <a:ext cx="9903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16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1" name="Google Shape;361;p28"/>
          <p:cNvPicPr preferRelativeResize="0"/>
          <p:nvPr/>
        </p:nvPicPr>
        <p:blipFill rotWithShape="1">
          <a:blip r:embed="rId3">
            <a:alphaModFix/>
          </a:blip>
          <a:srcRect b="18093" l="5543" r="6319" t="8625"/>
          <a:stretch/>
        </p:blipFill>
        <p:spPr>
          <a:xfrm>
            <a:off x="4867750" y="3507712"/>
            <a:ext cx="1555475" cy="12934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362" name="Google Shape;3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150" y="3500200"/>
            <a:ext cx="1302166" cy="1308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363" name="Google Shape;363;p28"/>
          <p:cNvPicPr preferRelativeResize="0"/>
          <p:nvPr/>
        </p:nvPicPr>
        <p:blipFill rotWithShape="1">
          <a:blip r:embed="rId5">
            <a:alphaModFix/>
          </a:blip>
          <a:srcRect b="15316" l="17527" r="5496" t="47580"/>
          <a:stretch/>
        </p:blipFill>
        <p:spPr>
          <a:xfrm>
            <a:off x="2216850" y="1867163"/>
            <a:ext cx="5200212" cy="14091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364" name="Google Shape;364;p28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8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8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8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"/>
          <p:cNvSpPr txBox="1"/>
          <p:nvPr>
            <p:ph type="title"/>
          </p:nvPr>
        </p:nvSpPr>
        <p:spPr>
          <a:xfrm>
            <a:off x="1435775" y="472975"/>
            <a:ext cx="4593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7. Sous-système de mesure</a:t>
            </a:r>
            <a:endParaRPr b="1"/>
          </a:p>
        </p:txBody>
      </p:sp>
      <p:sp>
        <p:nvSpPr>
          <p:cNvPr id="378" name="Google Shape;378;p29"/>
          <p:cNvSpPr txBox="1"/>
          <p:nvPr>
            <p:ph idx="1" type="body"/>
          </p:nvPr>
        </p:nvSpPr>
        <p:spPr>
          <a:xfrm>
            <a:off x="1366725" y="11953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Sous-système chargé d’afficher la  taille du diamètre du filament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Basé dans la solution du Reprapable RecycleBot V5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Système de captation de lumière qui génère un voltage en fonction de la quantité de lumière arrivante au capteur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9"/>
          <p:cNvSpPr txBox="1"/>
          <p:nvPr/>
        </p:nvSpPr>
        <p:spPr>
          <a:xfrm>
            <a:off x="8112825" y="4763100"/>
            <a:ext cx="977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17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0" name="Google Shape;380;p29"/>
          <p:cNvPicPr preferRelativeResize="0"/>
          <p:nvPr/>
        </p:nvPicPr>
        <p:blipFill rotWithShape="1">
          <a:blip r:embed="rId3">
            <a:alphaModFix/>
          </a:blip>
          <a:srcRect b="25754" l="35085" r="37081" t="21686"/>
          <a:stretch/>
        </p:blipFill>
        <p:spPr>
          <a:xfrm>
            <a:off x="3048475" y="2342100"/>
            <a:ext cx="1464974" cy="1555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381" name="Google Shape;3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000" y="2342098"/>
            <a:ext cx="1572086" cy="1555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382" name="Google Shape;382;p29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3" name="Google Shape;383;p29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4" name="Google Shape;384;p29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5" name="Google Shape;385;p29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6" name="Google Shape;386;p29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7" name="Google Shape;387;p29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9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9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9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0"/>
          <p:cNvSpPr txBox="1"/>
          <p:nvPr>
            <p:ph type="title"/>
          </p:nvPr>
        </p:nvSpPr>
        <p:spPr>
          <a:xfrm>
            <a:off x="1366713" y="289613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7. </a:t>
            </a:r>
            <a:r>
              <a:rPr b="1" lang="es"/>
              <a:t>Sous-système de mesure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0"/>
          <p:cNvSpPr txBox="1"/>
          <p:nvPr>
            <p:ph idx="1" type="body"/>
          </p:nvPr>
        </p:nvSpPr>
        <p:spPr>
          <a:xfrm>
            <a:off x="1366725" y="902488"/>
            <a:ext cx="70389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Tâches réalisées :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Impression des supports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Assemblage du sous-système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Adaptation du code original à nos besoins (code filament + display)</a:t>
            </a:r>
            <a:endParaRPr sz="1300"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0"/>
          <p:cNvSpPr txBox="1"/>
          <p:nvPr/>
        </p:nvSpPr>
        <p:spPr>
          <a:xfrm>
            <a:off x="8125250" y="4763100"/>
            <a:ext cx="965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18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600" y="2221189"/>
            <a:ext cx="3240000" cy="1896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399" name="Google Shape;39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0200" y="3560163"/>
            <a:ext cx="1293725" cy="1293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00" name="Google Shape;40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413" y="2178038"/>
            <a:ext cx="1218450" cy="1218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01" name="Google Shape;401;p30"/>
          <p:cNvPicPr preferRelativeResize="0"/>
          <p:nvPr/>
        </p:nvPicPr>
        <p:blipFill rotWithShape="1">
          <a:blip r:embed="rId6">
            <a:alphaModFix/>
          </a:blip>
          <a:srcRect b="22377" l="12001" r="18544" t="9936"/>
          <a:stretch/>
        </p:blipFill>
        <p:spPr>
          <a:xfrm>
            <a:off x="1570200" y="2178038"/>
            <a:ext cx="1293725" cy="1218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02" name="Google Shape;402;p30"/>
          <p:cNvPicPr preferRelativeResize="0"/>
          <p:nvPr/>
        </p:nvPicPr>
        <p:blipFill rotWithShape="1">
          <a:blip r:embed="rId7">
            <a:alphaModFix/>
          </a:blip>
          <a:srcRect b="25754" l="35085" r="37081" t="21686"/>
          <a:stretch/>
        </p:blipFill>
        <p:spPr>
          <a:xfrm>
            <a:off x="3035423" y="3560165"/>
            <a:ext cx="1218452" cy="1293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403" name="Google Shape;403;p30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4" name="Google Shape;404;p30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5" name="Google Shape;405;p30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6" name="Google Shape;406;p30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7" name="Google Shape;407;p30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8" name="Google Shape;408;p30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0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0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0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"/>
          <p:cNvSpPr txBox="1"/>
          <p:nvPr>
            <p:ph type="title"/>
          </p:nvPr>
        </p:nvSpPr>
        <p:spPr>
          <a:xfrm>
            <a:off x="1366725" y="2939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8. Sous-système de bobinage</a:t>
            </a:r>
            <a:endParaRPr b="1"/>
          </a:p>
        </p:txBody>
      </p:sp>
      <p:sp>
        <p:nvSpPr>
          <p:cNvPr id="417" name="Google Shape;417;p31"/>
          <p:cNvSpPr txBox="1"/>
          <p:nvPr>
            <p:ph idx="1" type="body"/>
          </p:nvPr>
        </p:nvSpPr>
        <p:spPr>
          <a:xfrm>
            <a:off x="1366725" y="1328275"/>
            <a:ext cx="70389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Sous-système chargé de mettre autour d’une bobine le filament fabriqué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Assemblage fait à partir du système déjà existant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1"/>
          <p:cNvSpPr txBox="1"/>
          <p:nvPr/>
        </p:nvSpPr>
        <p:spPr>
          <a:xfrm>
            <a:off x="8125250" y="4763100"/>
            <a:ext cx="965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19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9" name="Google Shape;4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776" y="2471926"/>
            <a:ext cx="1950969" cy="1950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20" name="Google Shape;420;p31"/>
          <p:cNvPicPr preferRelativeResize="0"/>
          <p:nvPr/>
        </p:nvPicPr>
        <p:blipFill rotWithShape="1">
          <a:blip r:embed="rId4">
            <a:alphaModFix/>
          </a:blip>
          <a:srcRect b="12905" l="21612" r="23309" t="17413"/>
          <a:stretch/>
        </p:blipFill>
        <p:spPr>
          <a:xfrm>
            <a:off x="2119900" y="2471925"/>
            <a:ext cx="2742976" cy="1950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421" name="Google Shape;421;p31"/>
          <p:cNvSpPr txBox="1"/>
          <p:nvPr/>
        </p:nvSpPr>
        <p:spPr>
          <a:xfrm>
            <a:off x="2133275" y="4421775"/>
            <a:ext cx="27297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Système déjà existant	</a:t>
            </a:r>
            <a:r>
              <a:rPr lang="es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s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		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2" name="Google Shape;422;p31"/>
          <p:cNvSpPr txBox="1"/>
          <p:nvPr/>
        </p:nvSpPr>
        <p:spPr>
          <a:xfrm>
            <a:off x="5027650" y="4426025"/>
            <a:ext cx="19509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Système final modifié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p31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4" name="Google Shape;424;p31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5" name="Google Shape;425;p31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6" name="Google Shape;426;p31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7" name="Google Shape;427;p31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8" name="Google Shape;428;p31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1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1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1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/>
          <p:nvPr>
            <p:ph type="title"/>
          </p:nvPr>
        </p:nvSpPr>
        <p:spPr>
          <a:xfrm>
            <a:off x="1280200" y="4283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/>
              <a:t>Sommaire</a:t>
            </a:r>
            <a:endParaRPr b="1" sz="3000"/>
          </a:p>
        </p:txBody>
      </p:sp>
      <p:sp>
        <p:nvSpPr>
          <p:cNvPr id="143" name="Google Shape;143;p14"/>
          <p:cNvSpPr txBox="1"/>
          <p:nvPr>
            <p:ph idx="1" type="body"/>
          </p:nvPr>
        </p:nvSpPr>
        <p:spPr>
          <a:xfrm>
            <a:off x="74425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Présentation</a:t>
            </a:r>
            <a:r>
              <a:rPr lang="es" sz="1800"/>
              <a:t> de l’entreprise et du service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Contexte et présentation du projet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Veille technologique et choix d’architecture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Sous-système d’extrusion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Sous-système de refroidissement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Sous-système de tirage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Sous-système de mesure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Sous-système de bobinage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Assemblage du système complet</a:t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 sz="1800"/>
              <a:t>Conclusion et perspectives</a:t>
            </a:r>
            <a:endParaRPr sz="1800"/>
          </a:p>
        </p:txBody>
      </p:sp>
      <p:sp>
        <p:nvSpPr>
          <p:cNvPr id="144" name="Google Shape;144;p14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2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8. </a:t>
            </a:r>
            <a:r>
              <a:rPr b="1" lang="es"/>
              <a:t>Sous-système de bobinage</a:t>
            </a:r>
            <a:endParaRPr b="1"/>
          </a:p>
        </p:txBody>
      </p:sp>
      <p:sp>
        <p:nvSpPr>
          <p:cNvPr id="437" name="Google Shape;437;p32"/>
          <p:cNvSpPr txBox="1"/>
          <p:nvPr>
            <p:ph idx="1" type="body"/>
          </p:nvPr>
        </p:nvSpPr>
        <p:spPr>
          <a:xfrm>
            <a:off x="1297500" y="10239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Tâches réalisées: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s"/>
              <a:t>Fabrication des composants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s"/>
              <a:t>Modifications de l’assemblage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s"/>
              <a:t>Addition d’un moteur au système</a:t>
            </a:r>
            <a:endParaRPr/>
          </a:p>
        </p:txBody>
      </p:sp>
      <p:sp>
        <p:nvSpPr>
          <p:cNvPr id="438" name="Google Shape;438;p32"/>
          <p:cNvSpPr txBox="1"/>
          <p:nvPr/>
        </p:nvSpPr>
        <p:spPr>
          <a:xfrm>
            <a:off x="8150075" y="4763100"/>
            <a:ext cx="9939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20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9" name="Google Shape;4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939" y="2030801"/>
            <a:ext cx="1538850" cy="14743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40" name="Google Shape;4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438" y="2254302"/>
            <a:ext cx="1380538" cy="11578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41" name="Google Shape;44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9350" y="3597912"/>
            <a:ext cx="1192800" cy="12995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42" name="Google Shape;44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2462" y="3597900"/>
            <a:ext cx="3492225" cy="1157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43" name="Google Shape;44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0613" y="2218875"/>
            <a:ext cx="3952875" cy="1228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444" name="Google Shape;44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4971" y="3546825"/>
            <a:ext cx="1444800" cy="144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445" name="Google Shape;445;p32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6" name="Google Shape;446;p32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7" name="Google Shape;447;p32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8" name="Google Shape;448;p32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9" name="Google Shape;449;p32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0" name="Google Shape;450;p32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2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9. Assemblage du système complet</a:t>
            </a:r>
            <a:endParaRPr b="1"/>
          </a:p>
        </p:txBody>
      </p:sp>
      <p:sp>
        <p:nvSpPr>
          <p:cNvPr id="459" name="Google Shape;459;p33"/>
          <p:cNvSpPr txBox="1"/>
          <p:nvPr>
            <p:ph idx="1" type="body"/>
          </p:nvPr>
        </p:nvSpPr>
        <p:spPr>
          <a:xfrm>
            <a:off x="1297500" y="9953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Alignement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Fixation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Tests</a:t>
            </a:r>
            <a:endParaRPr sz="1600"/>
          </a:p>
        </p:txBody>
      </p:sp>
      <p:sp>
        <p:nvSpPr>
          <p:cNvPr id="460" name="Google Shape;460;p33"/>
          <p:cNvSpPr txBox="1"/>
          <p:nvPr/>
        </p:nvSpPr>
        <p:spPr>
          <a:xfrm>
            <a:off x="8112825" y="4763100"/>
            <a:ext cx="977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21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1" name="Google Shape;4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88" y="2094050"/>
            <a:ext cx="2657475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1338" y="23758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9788" y="2242488"/>
            <a:ext cx="203835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0100" y="1183625"/>
            <a:ext cx="16859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0100" y="3077163"/>
            <a:ext cx="1685925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10. Conclusion et perspectives</a:t>
            </a:r>
            <a:endParaRPr b="1"/>
          </a:p>
        </p:txBody>
      </p:sp>
      <p:sp>
        <p:nvSpPr>
          <p:cNvPr id="471" name="Google Shape;471;p34"/>
          <p:cNvSpPr txBox="1"/>
          <p:nvPr>
            <p:ph idx="1" type="body"/>
          </p:nvPr>
        </p:nvSpPr>
        <p:spPr>
          <a:xfrm>
            <a:off x="1297500" y="1161250"/>
            <a:ext cx="7038900" cy="18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Conclusions: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Nous avons arrivé à la phase de prototypage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Nous avons ajouté une module de control de qualité au système pour garantir la qualité du filament fabriqué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Nous avons eu des problèmes avec les commandes.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Nous avons </a:t>
            </a:r>
            <a:r>
              <a:rPr lang="es" sz="1300"/>
              <a:t>appris</a:t>
            </a:r>
            <a:r>
              <a:rPr lang="es" sz="1300"/>
              <a:t> la complexité de réaliser un projet </a:t>
            </a:r>
            <a:r>
              <a:rPr lang="es" sz="1300"/>
              <a:t>jusqu'à</a:t>
            </a:r>
            <a:r>
              <a:rPr lang="es" sz="1300"/>
              <a:t> la phase de proto</a:t>
            </a:r>
            <a:r>
              <a:rPr lang="es" sz="1300"/>
              <a:t>typage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4"/>
          <p:cNvSpPr txBox="1"/>
          <p:nvPr/>
        </p:nvSpPr>
        <p:spPr>
          <a:xfrm>
            <a:off x="8087975" y="4763100"/>
            <a:ext cx="10023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22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p34"/>
          <p:cNvSpPr txBox="1"/>
          <p:nvPr/>
        </p:nvSpPr>
        <p:spPr>
          <a:xfrm>
            <a:off x="1299300" y="2994625"/>
            <a:ext cx="7038900" cy="16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</a:pPr>
            <a:r>
              <a:rPr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Perspectives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Créer un </a:t>
            </a:r>
            <a:r>
              <a:rPr b="1"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boucle de control</a:t>
            </a:r>
            <a:endParaRPr b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Résoudre  les problèmes d'</a:t>
            </a:r>
            <a:r>
              <a:rPr b="1"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étanchéité</a:t>
            </a: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du système de refroidissement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Mener au système à une deuxième phase de </a:t>
            </a:r>
            <a:r>
              <a:rPr b="1"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prototypage plus optimisée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5"/>
          <p:cNvSpPr txBox="1"/>
          <p:nvPr>
            <p:ph idx="1" type="body"/>
          </p:nvPr>
        </p:nvSpPr>
        <p:spPr>
          <a:xfrm>
            <a:off x="1260225" y="697875"/>
            <a:ext cx="7038900" cy="29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Merci de votre attention!</a:t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3000"/>
              <a:t>À vos questions</a:t>
            </a:r>
            <a:endParaRPr sz="3000"/>
          </a:p>
        </p:txBody>
      </p:sp>
      <p:sp>
        <p:nvSpPr>
          <p:cNvPr id="479" name="Google Shape;479;p35"/>
          <p:cNvSpPr txBox="1"/>
          <p:nvPr/>
        </p:nvSpPr>
        <p:spPr>
          <a:xfrm>
            <a:off x="8112825" y="4763100"/>
            <a:ext cx="977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23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>
            <p:ph type="title"/>
          </p:nvPr>
        </p:nvSpPr>
        <p:spPr>
          <a:xfrm>
            <a:off x="1013950" y="341875"/>
            <a:ext cx="72810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s"/>
              <a:t>Présentation</a:t>
            </a:r>
            <a:r>
              <a:rPr b="1" lang="es"/>
              <a:t> de l’entreprise et du service</a:t>
            </a:r>
            <a:endParaRPr b="1"/>
          </a:p>
        </p:txBody>
      </p:sp>
      <p:sp>
        <p:nvSpPr>
          <p:cNvPr id="150" name="Google Shape;150;p15"/>
          <p:cNvSpPr txBox="1"/>
          <p:nvPr>
            <p:ph idx="1" type="body"/>
          </p:nvPr>
        </p:nvSpPr>
        <p:spPr>
          <a:xfrm>
            <a:off x="265950" y="1404975"/>
            <a:ext cx="7038900" cy="23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Polytech’ Angers: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Fondée en 1991 ( ISTIA )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Devenue Polytech’ Angers  en 2019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Appartient</a:t>
            </a:r>
            <a:r>
              <a:rPr lang="es" sz="1300"/>
              <a:t> à l’Université d’Angers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Quatre spécialités: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Systèmes</a:t>
            </a:r>
            <a:r>
              <a:rPr lang="es" sz="1300"/>
              <a:t> </a:t>
            </a:r>
            <a:r>
              <a:rPr lang="es" sz="1300"/>
              <a:t>automatisés</a:t>
            </a:r>
            <a:r>
              <a:rPr lang="es" sz="1300"/>
              <a:t> et génie informatique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Qualité, Innovation et fiabilité (QIF)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Bâtiment :  exploitation-maintenance et sécurité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Génie biologique et santé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es"/>
            </a:br>
            <a:endParaRPr/>
          </a:p>
        </p:txBody>
      </p:sp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4775" y="1261713"/>
            <a:ext cx="1232775" cy="1232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b="23929" l="15484" r="18708" t="15992"/>
          <a:stretch/>
        </p:blipFill>
        <p:spPr>
          <a:xfrm>
            <a:off x="7505625" y="1261725"/>
            <a:ext cx="1350265" cy="1232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360000" dist="19050">
              <a:srgbClr val="FFFFFF">
                <a:alpha val="75000"/>
              </a:srgbClr>
            </a:outerShdw>
          </a:effectLst>
        </p:spPr>
      </p:pic>
      <p:sp>
        <p:nvSpPr>
          <p:cNvPr id="153" name="Google Shape;153;p15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3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" name="Google Shape;1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3000" y="2847898"/>
            <a:ext cx="2758150" cy="206862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155" name="Google Shape;15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5998" y="1399013"/>
            <a:ext cx="1860700" cy="1046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156" name="Google Shape;156;p15"/>
          <p:cNvSpPr txBox="1"/>
          <p:nvPr/>
        </p:nvSpPr>
        <p:spPr>
          <a:xfrm>
            <a:off x="272325" y="3826825"/>
            <a:ext cx="7620300" cy="12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</a:pPr>
            <a:r>
              <a:rPr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Service : FabLab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Laboratoire de fabrication à disposition des élèves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Outil de formation et création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2. Contexte et pr</a:t>
            </a:r>
            <a:r>
              <a:rPr lang="es"/>
              <a:t>é</a:t>
            </a:r>
            <a:r>
              <a:rPr lang="es"/>
              <a:t>sentation du projet</a:t>
            </a:r>
            <a:endParaRPr/>
          </a:p>
        </p:txBody>
      </p:sp>
      <p:sp>
        <p:nvSpPr>
          <p:cNvPr id="162" name="Google Shape;162;p16"/>
          <p:cNvSpPr txBox="1"/>
          <p:nvPr>
            <p:ph idx="1" type="body"/>
          </p:nvPr>
        </p:nvSpPr>
        <p:spPr>
          <a:xfrm>
            <a:off x="1297500" y="1065800"/>
            <a:ext cx="7038900" cy="32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Cas du FabLab : Utilisation intensive de la fabrication additive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Raisons pour recycler le matériau: 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Économiques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Environnementales</a:t>
            </a:r>
            <a:endParaRPr sz="1300"/>
          </a:p>
        </p:txBody>
      </p:sp>
      <p:sp>
        <p:nvSpPr>
          <p:cNvPr id="163" name="Google Shape;163;p16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4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 rotWithShape="1">
          <a:blip r:embed="rId3">
            <a:alphaModFix/>
          </a:blip>
          <a:srcRect b="10335" l="1871" r="1668" t="14055"/>
          <a:stretch/>
        </p:blipFill>
        <p:spPr>
          <a:xfrm>
            <a:off x="1796700" y="1241575"/>
            <a:ext cx="5292400" cy="23322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type="title"/>
          </p:nvPr>
        </p:nvSpPr>
        <p:spPr>
          <a:xfrm>
            <a:off x="1124725" y="316400"/>
            <a:ext cx="6426900" cy="5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2. </a:t>
            </a:r>
            <a:r>
              <a:rPr b="1" lang="es"/>
              <a:t>Contexte et présentation du projet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/>
          <p:cNvSpPr txBox="1"/>
          <p:nvPr>
            <p:ph idx="1" type="body"/>
          </p:nvPr>
        </p:nvSpPr>
        <p:spPr>
          <a:xfrm>
            <a:off x="874250" y="926575"/>
            <a:ext cx="7568100" cy="18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Suite d’un projet déjà commencé par un autre étudiant (Extrusion + Bobinage)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Résultats obtenus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Étude de veille technologique et benchmark intensif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Conception d’un premier prototype non automatisé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Aspects à développer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Automatisation du système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Amélioration de la qualité du filament</a:t>
            </a:r>
            <a:endParaRPr sz="13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5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2" name="Google Shape;172;p17"/>
          <p:cNvPicPr preferRelativeResize="0"/>
          <p:nvPr/>
        </p:nvPicPr>
        <p:blipFill rotWithShape="1">
          <a:blip r:embed="rId3">
            <a:alphaModFix/>
          </a:blip>
          <a:srcRect b="1695" l="15343" r="15790" t="7146"/>
          <a:stretch/>
        </p:blipFill>
        <p:spPr>
          <a:xfrm>
            <a:off x="6186300" y="1518625"/>
            <a:ext cx="2497400" cy="1458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173" name="Google Shape;173;p17"/>
          <p:cNvSpPr txBox="1"/>
          <p:nvPr/>
        </p:nvSpPr>
        <p:spPr>
          <a:xfrm>
            <a:off x="300875" y="2977350"/>
            <a:ext cx="6426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</a:pPr>
            <a:r>
              <a:rPr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Cahier de charges :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Conception d’un processus complet de recyclage (extrusion, refroidissement et bobinage).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Paramétrisation de  l’extrudeur pour  une température de fusion.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Conception le système de bobinage et, en fonction du temps, prévoir une motorisation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Fabrication d’un prototype.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4" name="Google Shape;174;p17"/>
          <p:cNvPicPr preferRelativeResize="0"/>
          <p:nvPr/>
        </p:nvPicPr>
        <p:blipFill rotWithShape="1">
          <a:blip r:embed="rId4">
            <a:alphaModFix/>
          </a:blip>
          <a:srcRect b="30908" l="179" r="-180" t="20000"/>
          <a:stretch/>
        </p:blipFill>
        <p:spPr>
          <a:xfrm>
            <a:off x="6632775" y="3425425"/>
            <a:ext cx="1994025" cy="97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type="title"/>
          </p:nvPr>
        </p:nvSpPr>
        <p:spPr>
          <a:xfrm>
            <a:off x="990500" y="173300"/>
            <a:ext cx="75927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3. Veille technologique et choix d’architecture</a:t>
            </a:r>
            <a:endParaRPr b="1"/>
          </a:p>
        </p:txBody>
      </p:sp>
      <p:sp>
        <p:nvSpPr>
          <p:cNvPr id="180" name="Google Shape;180;p18"/>
          <p:cNvSpPr txBox="1"/>
          <p:nvPr>
            <p:ph idx="1" type="body"/>
          </p:nvPr>
        </p:nvSpPr>
        <p:spPr>
          <a:xfrm>
            <a:off x="990500" y="707100"/>
            <a:ext cx="4410000" cy="40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sz="1800"/>
              <a:t>Système industriel</a:t>
            </a:r>
            <a:r>
              <a:rPr lang="es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6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18"/>
          <p:cNvSpPr txBox="1"/>
          <p:nvPr>
            <p:ph idx="1" type="body"/>
          </p:nvPr>
        </p:nvSpPr>
        <p:spPr>
          <a:xfrm>
            <a:off x="4572000" y="707100"/>
            <a:ext cx="4410000" cy="40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i="1" lang="es" sz="1800"/>
              <a:t>Home made</a:t>
            </a:r>
            <a:r>
              <a:rPr lang="es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 b="15655" l="43918" r="16216" t="31668"/>
          <a:stretch/>
        </p:blipFill>
        <p:spPr>
          <a:xfrm>
            <a:off x="737225" y="1147600"/>
            <a:ext cx="3288050" cy="244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19050">
              <a:srgbClr val="FFFFFF"/>
            </a:outerShdw>
          </a:effectLst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4">
            <a:alphaModFix/>
          </a:blip>
          <a:srcRect b="45692" l="39719" r="43595" t="31230"/>
          <a:stretch/>
        </p:blipFill>
        <p:spPr>
          <a:xfrm>
            <a:off x="4260350" y="1303200"/>
            <a:ext cx="22635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 rotWithShape="1">
          <a:blip r:embed="rId4">
            <a:alphaModFix/>
          </a:blip>
          <a:srcRect b="11791" l="35700" r="41177" t="59608"/>
          <a:stretch/>
        </p:blipFill>
        <p:spPr>
          <a:xfrm>
            <a:off x="6523900" y="1303200"/>
            <a:ext cx="2263540" cy="167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19050">
              <a:srgbClr val="FFFFFF"/>
            </a:outerShdw>
          </a:effectLst>
        </p:spPr>
      </p:pic>
      <p:pic>
        <p:nvPicPr>
          <p:cNvPr id="186" name="Google Shape;186;p18"/>
          <p:cNvPicPr preferRelativeResize="0"/>
          <p:nvPr/>
        </p:nvPicPr>
        <p:blipFill rotWithShape="1">
          <a:blip r:embed="rId5">
            <a:alphaModFix/>
          </a:blip>
          <a:srcRect b="48295" l="35015" r="40425" t="24105"/>
          <a:stretch/>
        </p:blipFill>
        <p:spPr>
          <a:xfrm>
            <a:off x="4260350" y="2979600"/>
            <a:ext cx="2263550" cy="1628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19050">
              <a:srgbClr val="FFFFFF"/>
            </a:outerShdw>
          </a:effectLst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6">
            <a:alphaModFix/>
          </a:blip>
          <a:srcRect b="44078" l="30420" r="36810" t="35286"/>
          <a:stretch/>
        </p:blipFill>
        <p:spPr>
          <a:xfrm>
            <a:off x="294475" y="3374350"/>
            <a:ext cx="3996850" cy="15620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19050">
              <a:srgbClr val="FFFFFF"/>
            </a:outerShdw>
          </a:effectLst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5">
            <a:alphaModFix/>
          </a:blip>
          <a:srcRect b="10622" l="35304" r="40659" t="57942"/>
          <a:stretch/>
        </p:blipFill>
        <p:spPr>
          <a:xfrm>
            <a:off x="6523900" y="2979600"/>
            <a:ext cx="2263550" cy="1628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19050">
              <a:srgbClr val="FFFFFF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/>
          <p:nvPr>
            <p:ph type="title"/>
          </p:nvPr>
        </p:nvSpPr>
        <p:spPr>
          <a:xfrm>
            <a:off x="1007750" y="411000"/>
            <a:ext cx="77478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3. Veille technologique et choix d’architecture</a:t>
            </a:r>
            <a:endParaRPr b="1"/>
          </a:p>
        </p:txBody>
      </p:sp>
      <p:sp>
        <p:nvSpPr>
          <p:cNvPr id="194" name="Google Shape;194;p19"/>
          <p:cNvSpPr txBox="1"/>
          <p:nvPr>
            <p:ph idx="1" type="body"/>
          </p:nvPr>
        </p:nvSpPr>
        <p:spPr>
          <a:xfrm>
            <a:off x="962700" y="840000"/>
            <a:ext cx="7038900" cy="16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Choix </a:t>
            </a:r>
            <a:r>
              <a:rPr lang="es" sz="1600"/>
              <a:t>d'architecture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Aspects à </a:t>
            </a:r>
            <a:r>
              <a:rPr lang="es" sz="1300"/>
              <a:t>tenir</a:t>
            </a:r>
            <a:r>
              <a:rPr lang="es" sz="1300"/>
              <a:t> en compte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I</a:t>
            </a:r>
            <a:r>
              <a:rPr lang="es" sz="1300"/>
              <a:t>mportance de l’addition d’un </a:t>
            </a:r>
            <a:r>
              <a:rPr lang="es" sz="1300"/>
              <a:t>sy</a:t>
            </a:r>
            <a:r>
              <a:rPr lang="es" sz="1300"/>
              <a:t>stème de tirage, de  </a:t>
            </a:r>
            <a:r>
              <a:rPr lang="es" sz="1300"/>
              <a:t>refroidissement et de mesure </a:t>
            </a:r>
            <a:r>
              <a:rPr lang="es" sz="1300"/>
              <a:t> pour avoir une bonne </a:t>
            </a:r>
            <a:r>
              <a:rPr b="1" lang="es" sz="1300"/>
              <a:t>tolérance </a:t>
            </a:r>
            <a:r>
              <a:rPr lang="es" sz="1300"/>
              <a:t>de fabrication. 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s" sz="1300"/>
              <a:t>Linéarité</a:t>
            </a:r>
            <a:r>
              <a:rPr lang="es" sz="1300"/>
              <a:t> du système afin de garantir la </a:t>
            </a:r>
            <a:r>
              <a:rPr b="1" lang="es" sz="1300"/>
              <a:t>compacité.</a:t>
            </a:r>
            <a:endParaRPr b="1"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s" sz="1300"/>
              <a:t>Système en 5 sous-parties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95" name="Google Shape;195;p19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7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962700" y="4686125"/>
            <a:ext cx="68694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○"/>
            </a:pPr>
            <a:r>
              <a:rPr lang="es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Adaptation à nos besoins du système Reprappable RecycleBot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7" name="Google Shape;197;p19"/>
          <p:cNvPicPr preferRelativeResize="0"/>
          <p:nvPr/>
        </p:nvPicPr>
        <p:blipFill rotWithShape="1">
          <a:blip r:embed="rId3">
            <a:alphaModFix/>
          </a:blip>
          <a:srcRect b="22236" l="10191" r="63156" t="54905"/>
          <a:stretch/>
        </p:blipFill>
        <p:spPr>
          <a:xfrm>
            <a:off x="141425" y="2571750"/>
            <a:ext cx="2038150" cy="1370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198" name="Google Shape;1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2525" y="2571751"/>
            <a:ext cx="1519700" cy="1370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199" name="Google Shape;1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8575" y="2571750"/>
            <a:ext cx="1676803" cy="1370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6">
            <a:alphaModFix/>
          </a:blip>
          <a:srcRect b="29033" l="42624" r="42601" t="43185"/>
          <a:stretch/>
        </p:blipFill>
        <p:spPr>
          <a:xfrm>
            <a:off x="5643413" y="2556475"/>
            <a:ext cx="1324824" cy="14013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01" name="Google Shape;201;p19"/>
          <p:cNvPicPr preferRelativeResize="0"/>
          <p:nvPr/>
        </p:nvPicPr>
        <p:blipFill rotWithShape="1">
          <a:blip r:embed="rId7">
            <a:alphaModFix/>
          </a:blip>
          <a:srcRect b="0" l="36902" r="2670" t="0"/>
          <a:stretch/>
        </p:blipFill>
        <p:spPr>
          <a:xfrm>
            <a:off x="7046281" y="2532205"/>
            <a:ext cx="1985524" cy="1449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8">
            <a:alphaModFix/>
          </a:blip>
          <a:srcRect b="31037" l="32800" r="33412" t="35403"/>
          <a:stretch/>
        </p:blipFill>
        <p:spPr>
          <a:xfrm>
            <a:off x="2128687" y="2396900"/>
            <a:ext cx="4706923" cy="21942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 txBox="1"/>
          <p:nvPr>
            <p:ph type="title"/>
          </p:nvPr>
        </p:nvSpPr>
        <p:spPr>
          <a:xfrm>
            <a:off x="1451550" y="536700"/>
            <a:ext cx="466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4. Sous-système d’extrusion	</a:t>
            </a:r>
            <a:endParaRPr b="1"/>
          </a:p>
        </p:txBody>
      </p:sp>
      <p:sp>
        <p:nvSpPr>
          <p:cNvPr id="208" name="Google Shape;208;p20"/>
          <p:cNvSpPr txBox="1"/>
          <p:nvPr>
            <p:ph idx="1" type="body"/>
          </p:nvPr>
        </p:nvSpPr>
        <p:spPr>
          <a:xfrm>
            <a:off x="1366725" y="12099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Sous-système chargé de fabriquer le filament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Élément</a:t>
            </a:r>
            <a:r>
              <a:rPr lang="es"/>
              <a:t> déjà acheté par l’école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Système de fondre du plastique composé par un vis sans fin à </a:t>
            </a:r>
            <a:r>
              <a:rPr lang="es"/>
              <a:t>l'intérieur</a:t>
            </a:r>
            <a:r>
              <a:rPr lang="es"/>
              <a:t> d’un cylindre chauffé par une résistance.</a:t>
            </a:r>
            <a:endParaRPr sz="1100"/>
          </a:p>
        </p:txBody>
      </p:sp>
      <p:sp>
        <p:nvSpPr>
          <p:cNvPr id="209" name="Google Shape;209;p20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8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0" name="Google Shape;210;p20"/>
          <p:cNvPicPr preferRelativeResize="0"/>
          <p:nvPr/>
        </p:nvPicPr>
        <p:blipFill rotWithShape="1">
          <a:blip r:embed="rId3">
            <a:alphaModFix/>
          </a:blip>
          <a:srcRect b="22236" l="10191" r="63156" t="54905"/>
          <a:stretch/>
        </p:blipFill>
        <p:spPr>
          <a:xfrm>
            <a:off x="1870425" y="1788325"/>
            <a:ext cx="2959200" cy="1429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11" name="Google Shape;211;p20"/>
          <p:cNvPicPr preferRelativeResize="0"/>
          <p:nvPr/>
        </p:nvPicPr>
        <p:blipFill rotWithShape="1">
          <a:blip r:embed="rId4">
            <a:alphaModFix/>
          </a:blip>
          <a:srcRect b="0" l="0" r="0" t="10047"/>
          <a:stretch/>
        </p:blipFill>
        <p:spPr>
          <a:xfrm>
            <a:off x="5307375" y="1515125"/>
            <a:ext cx="3205350" cy="170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212" name="Google Shape;212;p20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p20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Refroidisse-ment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4" name="Google Shape;214;p20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5" name="Google Shape;215;p20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6" name="Google Shape;216;p20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7" name="Google Shape;217;p20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0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0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0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/>
          <p:nvPr>
            <p:ph type="title"/>
          </p:nvPr>
        </p:nvSpPr>
        <p:spPr>
          <a:xfrm>
            <a:off x="1366725" y="1666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4. Sous-système </a:t>
            </a:r>
            <a:r>
              <a:rPr b="1" lang="es"/>
              <a:t>d'extrusion</a:t>
            </a:r>
            <a:endParaRPr b="1"/>
          </a:p>
        </p:txBody>
      </p:sp>
      <p:sp>
        <p:nvSpPr>
          <p:cNvPr id="226" name="Google Shape;226;p21"/>
          <p:cNvSpPr txBox="1"/>
          <p:nvPr>
            <p:ph idx="1" type="body"/>
          </p:nvPr>
        </p:nvSpPr>
        <p:spPr>
          <a:xfrm>
            <a:off x="1366725" y="7557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Tâches réalisées: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 sz="1400"/>
              <a:t>Réparation d’un roulement de la machine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 sz="1400"/>
              <a:t>Correction de l’axe pour l’adapter au roulement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 sz="1400"/>
              <a:t>Assemblage mécanique et électrique de la machine </a:t>
            </a:r>
            <a:endParaRPr sz="1400"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27" name="Google Shape;227;p21"/>
          <p:cNvSpPr txBox="1"/>
          <p:nvPr/>
        </p:nvSpPr>
        <p:spPr>
          <a:xfrm>
            <a:off x="8191150" y="4763100"/>
            <a:ext cx="8991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Page 9 de 23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lh4.googleusercontent.com/AcD_KnYpt_ggTCrg5whvmxmBPBNdC3MRd97gXYXizowUuSLSbZxXZj0k2-5mOuqjBpiOKobpCB9U0pmlhB86MsIbPxrARZo7Voke0yO_gcWsBJz7FjQdiQ8z9LoaF6H_Iy4p8DFK" id="228" name="Google Shape;228;p21"/>
          <p:cNvPicPr preferRelativeResize="0"/>
          <p:nvPr/>
        </p:nvPicPr>
        <p:blipFill rotWithShape="1">
          <a:blip r:embed="rId3">
            <a:alphaModFix/>
          </a:blip>
          <a:srcRect b="8024" l="13216" r="33037" t="30246"/>
          <a:stretch/>
        </p:blipFill>
        <p:spPr>
          <a:xfrm>
            <a:off x="1515975" y="2303825"/>
            <a:ext cx="2476500" cy="163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descr="https://lh5.googleusercontent.com/3T_iaqhgqvz-oo_DKZs4EUaMewUS3HG_kKgyTT_2AautUKCLWdzIz2R_izTnlDqj-8PSM-oTros1PvXvHGpzpJ0p2OOC1Led2zCY7ZuReCx31PklH9CL_-SXmsCj2rh9fQy0Dzma" id="229" name="Google Shape;229;p21"/>
          <p:cNvPicPr preferRelativeResize="0"/>
          <p:nvPr/>
        </p:nvPicPr>
        <p:blipFill rotWithShape="1">
          <a:blip r:embed="rId4">
            <a:alphaModFix/>
          </a:blip>
          <a:srcRect b="0" l="0" r="28464" t="0"/>
          <a:stretch/>
        </p:blipFill>
        <p:spPr>
          <a:xfrm>
            <a:off x="3601563" y="3236150"/>
            <a:ext cx="2354759" cy="163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pic>
        <p:nvPicPr>
          <p:cNvPr id="230" name="Google Shape;230;p21"/>
          <p:cNvPicPr preferRelativeResize="0"/>
          <p:nvPr/>
        </p:nvPicPr>
        <p:blipFill rotWithShape="1">
          <a:blip r:embed="rId5">
            <a:alphaModFix/>
          </a:blip>
          <a:srcRect b="22236" l="10191" r="63156" t="54905"/>
          <a:stretch/>
        </p:blipFill>
        <p:spPr>
          <a:xfrm>
            <a:off x="5579675" y="2355950"/>
            <a:ext cx="3174962" cy="1534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FFFFFF"/>
            </a:outerShdw>
          </a:effectLst>
        </p:spPr>
      </p:pic>
      <p:sp>
        <p:nvSpPr>
          <p:cNvPr id="231" name="Google Shape;231;p21"/>
          <p:cNvSpPr/>
          <p:nvPr/>
        </p:nvSpPr>
        <p:spPr>
          <a:xfrm>
            <a:off x="173925" y="1466025"/>
            <a:ext cx="1192800" cy="380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Extrusion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2" name="Google Shape;232;p21"/>
          <p:cNvSpPr/>
          <p:nvPr/>
        </p:nvSpPr>
        <p:spPr>
          <a:xfrm>
            <a:off x="173925" y="2189338"/>
            <a:ext cx="1192800" cy="566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Refroidisse-ment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3" name="Google Shape;233;p21"/>
          <p:cNvSpPr/>
          <p:nvPr/>
        </p:nvSpPr>
        <p:spPr>
          <a:xfrm>
            <a:off x="173925" y="3098638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Tirage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4" name="Google Shape;234;p21"/>
          <p:cNvSpPr/>
          <p:nvPr/>
        </p:nvSpPr>
        <p:spPr>
          <a:xfrm>
            <a:off x="173925" y="38219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Mesure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5" name="Google Shape;235;p21"/>
          <p:cNvSpPr/>
          <p:nvPr/>
        </p:nvSpPr>
        <p:spPr>
          <a:xfrm>
            <a:off x="173925" y="4545250"/>
            <a:ext cx="1192800" cy="380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Bobinage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6" name="Google Shape;236;p21"/>
          <p:cNvSpPr/>
          <p:nvPr/>
        </p:nvSpPr>
        <p:spPr>
          <a:xfrm>
            <a:off x="714375" y="1867575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1"/>
          <p:cNvSpPr/>
          <p:nvPr/>
        </p:nvSpPr>
        <p:spPr>
          <a:xfrm>
            <a:off x="714375" y="27769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1"/>
          <p:cNvSpPr/>
          <p:nvPr/>
        </p:nvSpPr>
        <p:spPr>
          <a:xfrm>
            <a:off x="714375" y="35002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1"/>
          <p:cNvSpPr/>
          <p:nvPr/>
        </p:nvSpPr>
        <p:spPr>
          <a:xfrm>
            <a:off x="714375" y="4223500"/>
            <a:ext cx="111900" cy="30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